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  <p:sldMasterId id="2147483763" r:id="rId2"/>
  </p:sldMasterIdLst>
  <p:notesMasterIdLst>
    <p:notesMasterId r:id="rId43"/>
  </p:notesMasterIdLst>
  <p:sldIdLst>
    <p:sldId id="257" r:id="rId3"/>
    <p:sldId id="262" r:id="rId4"/>
    <p:sldId id="264" r:id="rId5"/>
    <p:sldId id="265" r:id="rId6"/>
    <p:sldId id="266" r:id="rId7"/>
    <p:sldId id="282" r:id="rId8"/>
    <p:sldId id="283" r:id="rId9"/>
    <p:sldId id="284" r:id="rId10"/>
    <p:sldId id="285" r:id="rId11"/>
    <p:sldId id="299" r:id="rId12"/>
    <p:sldId id="286" r:id="rId13"/>
    <p:sldId id="287" r:id="rId14"/>
    <p:sldId id="288" r:id="rId15"/>
    <p:sldId id="289" r:id="rId16"/>
    <p:sldId id="291" r:id="rId17"/>
    <p:sldId id="276" r:id="rId18"/>
    <p:sldId id="277" r:id="rId19"/>
    <p:sldId id="278" r:id="rId20"/>
    <p:sldId id="279" r:id="rId21"/>
    <p:sldId id="259" r:id="rId22"/>
    <p:sldId id="260" r:id="rId23"/>
    <p:sldId id="261" r:id="rId24"/>
    <p:sldId id="292" r:id="rId25"/>
    <p:sldId id="263" r:id="rId26"/>
    <p:sldId id="293" r:id="rId27"/>
    <p:sldId id="294" r:id="rId28"/>
    <p:sldId id="256" r:id="rId29"/>
    <p:sldId id="295" r:id="rId30"/>
    <p:sldId id="258" r:id="rId31"/>
    <p:sldId id="269" r:id="rId32"/>
    <p:sldId id="268" r:id="rId33"/>
    <p:sldId id="296" r:id="rId34"/>
    <p:sldId id="297" r:id="rId35"/>
    <p:sldId id="270" r:id="rId36"/>
    <p:sldId id="271" r:id="rId37"/>
    <p:sldId id="272" r:id="rId38"/>
    <p:sldId id="273" r:id="rId39"/>
    <p:sldId id="274" r:id="rId40"/>
    <p:sldId id="298" r:id="rId41"/>
    <p:sldId id="275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59" autoAdjust="0"/>
    <p:restoredTop sz="88917" autoAdjust="0"/>
  </p:normalViewPr>
  <p:slideViewPr>
    <p:cSldViewPr snapToGrid="0">
      <p:cViewPr varScale="1">
        <p:scale>
          <a:sx n="35" d="100"/>
          <a:sy n="35" d="100"/>
        </p:scale>
        <p:origin x="137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2D669B-0824-4169-B32F-6179A7253BE9}" type="doc">
      <dgm:prSet loTypeId="urn:microsoft.com/office/officeart/2005/8/layout/hProcess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786C81B-F34F-4F10-AD77-92896E8A410E}">
      <dgm:prSet phldrT="[Text]" custT="1"/>
      <dgm:spPr/>
      <dgm:t>
        <a:bodyPr/>
        <a:lstStyle/>
        <a:p>
          <a:r>
            <a:rPr lang="en-IN" sz="1800" b="1" dirty="0"/>
            <a:t>Outlier d</a:t>
          </a:r>
          <a:r>
            <a:rPr lang="en-IN" sz="1800" dirty="0"/>
            <a:t>e</a:t>
          </a:r>
          <a:r>
            <a:rPr lang="en-IN" sz="1800" b="1" dirty="0"/>
            <a:t>tectio</a:t>
          </a:r>
          <a:r>
            <a:rPr lang="en-IN" sz="1800" dirty="0"/>
            <a:t>n</a:t>
          </a:r>
        </a:p>
      </dgm:t>
    </dgm:pt>
    <dgm:pt modelId="{339A1A38-1FA9-4FFE-8ED9-DD385A479380}" type="parTrans" cxnId="{2476F2AB-F48A-48B6-B08A-C2C0E94EE63A}">
      <dgm:prSet/>
      <dgm:spPr/>
      <dgm:t>
        <a:bodyPr/>
        <a:lstStyle/>
        <a:p>
          <a:endParaRPr lang="en-IN"/>
        </a:p>
      </dgm:t>
    </dgm:pt>
    <dgm:pt modelId="{F4CF8E37-D274-4425-8C41-3A540169B6B7}" type="sibTrans" cxnId="{2476F2AB-F48A-48B6-B08A-C2C0E94EE63A}">
      <dgm:prSet/>
      <dgm:spPr/>
      <dgm:t>
        <a:bodyPr/>
        <a:lstStyle/>
        <a:p>
          <a:endParaRPr lang="en-IN"/>
        </a:p>
      </dgm:t>
    </dgm:pt>
    <dgm:pt modelId="{46F3EC31-FB72-46B6-A2B6-075C9B017940}">
      <dgm:prSet phldrT="[Text]"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 1.IQR Method</a:t>
          </a:r>
        </a:p>
      </dgm:t>
    </dgm:pt>
    <dgm:pt modelId="{8CC39B7A-50A0-4033-8B21-0CAD2C3D0CEA}" type="parTrans" cxnId="{B731829A-2B0C-4F44-9631-3FF8AE62ECC2}">
      <dgm:prSet/>
      <dgm:spPr/>
      <dgm:t>
        <a:bodyPr/>
        <a:lstStyle/>
        <a:p>
          <a:endParaRPr lang="en-IN"/>
        </a:p>
      </dgm:t>
    </dgm:pt>
    <dgm:pt modelId="{7C3DD050-F91D-47B0-B02B-279E345CE71D}" type="sibTrans" cxnId="{B731829A-2B0C-4F44-9631-3FF8AE62ECC2}">
      <dgm:prSet/>
      <dgm:spPr/>
      <dgm:t>
        <a:bodyPr/>
        <a:lstStyle/>
        <a:p>
          <a:endParaRPr lang="en-IN"/>
        </a:p>
      </dgm:t>
    </dgm:pt>
    <dgm:pt modelId="{C1AB6BB9-53D7-489C-8A5B-B9D8663C834C}">
      <dgm:prSet phldrT="[Text]" custT="1"/>
      <dgm:spPr/>
      <dgm:t>
        <a:bodyPr/>
        <a:lstStyle/>
        <a:p>
          <a:pPr algn="r"/>
          <a:r>
            <a:rPr lang="en-IN" sz="2400" dirty="0"/>
            <a:t>Normalisation</a:t>
          </a:r>
        </a:p>
      </dgm:t>
    </dgm:pt>
    <dgm:pt modelId="{F1D0A7E1-8796-46C1-9933-DAF8081E7A12}" type="parTrans" cxnId="{7087749A-5E7C-4EDE-B482-B909851A6E53}">
      <dgm:prSet/>
      <dgm:spPr/>
      <dgm:t>
        <a:bodyPr/>
        <a:lstStyle/>
        <a:p>
          <a:endParaRPr lang="en-IN"/>
        </a:p>
      </dgm:t>
    </dgm:pt>
    <dgm:pt modelId="{EF169973-ECF8-43E4-8BFF-10E91D90C7E6}" type="sibTrans" cxnId="{7087749A-5E7C-4EDE-B482-B909851A6E53}">
      <dgm:prSet/>
      <dgm:spPr/>
      <dgm:t>
        <a:bodyPr/>
        <a:lstStyle/>
        <a:p>
          <a:endParaRPr lang="en-IN"/>
        </a:p>
      </dgm:t>
    </dgm:pt>
    <dgm:pt modelId="{E4AB38EB-28CF-4AE4-9E7A-A5CF48A4D6AA}">
      <dgm:prSet phldrT="[Text]"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   1. Logarithmic                Transformation</a:t>
          </a:r>
        </a:p>
      </dgm:t>
    </dgm:pt>
    <dgm:pt modelId="{E02DED5E-E419-473F-83F6-B75E5FD4010E}" type="parTrans" cxnId="{A6E1288D-2D2D-4959-A3C0-5DAE6DE9AF8F}">
      <dgm:prSet/>
      <dgm:spPr/>
      <dgm:t>
        <a:bodyPr/>
        <a:lstStyle/>
        <a:p>
          <a:endParaRPr lang="en-IN"/>
        </a:p>
      </dgm:t>
    </dgm:pt>
    <dgm:pt modelId="{6F75DD86-BAAE-4E57-93EF-54A22F3F1D9D}" type="sibTrans" cxnId="{A6E1288D-2D2D-4959-A3C0-5DAE6DE9AF8F}">
      <dgm:prSet/>
      <dgm:spPr/>
      <dgm:t>
        <a:bodyPr/>
        <a:lstStyle/>
        <a:p>
          <a:endParaRPr lang="en-IN"/>
        </a:p>
      </dgm:t>
    </dgm:pt>
    <dgm:pt modelId="{95839739-966D-40D8-9142-B9FB584B57E5}">
      <dgm:prSet phldrT="[Text]"/>
      <dgm:spPr/>
      <dgm:t>
        <a:bodyPr/>
        <a:lstStyle/>
        <a:p>
          <a:r>
            <a:rPr lang="en-IN" dirty="0"/>
            <a:t>Clustering</a:t>
          </a:r>
        </a:p>
      </dgm:t>
    </dgm:pt>
    <dgm:pt modelId="{FE73B6EC-62F6-4781-81B3-8B5C41E327FE}" type="parTrans" cxnId="{53C1F8D7-558D-46D8-8D2E-0211CB9AC626}">
      <dgm:prSet/>
      <dgm:spPr/>
      <dgm:t>
        <a:bodyPr/>
        <a:lstStyle/>
        <a:p>
          <a:endParaRPr lang="en-IN"/>
        </a:p>
      </dgm:t>
    </dgm:pt>
    <dgm:pt modelId="{4F4A6072-3316-4FDB-91C8-CA6B2283753D}" type="sibTrans" cxnId="{53C1F8D7-558D-46D8-8D2E-0211CB9AC626}">
      <dgm:prSet/>
      <dgm:spPr/>
      <dgm:t>
        <a:bodyPr/>
        <a:lstStyle/>
        <a:p>
          <a:endParaRPr lang="en-IN"/>
        </a:p>
      </dgm:t>
    </dgm:pt>
    <dgm:pt modelId="{1BA3BF16-3A83-4A83-AC1B-6EC828CB2506}">
      <dgm:prSet phldrT="[Text]" custT="1"/>
      <dgm:spPr/>
      <dgm:t>
        <a:bodyPr/>
        <a:lstStyle/>
        <a:p>
          <a:r>
            <a:rPr lang="en-IN" sz="1800" dirty="0">
              <a:solidFill>
                <a:schemeClr val="tx1"/>
              </a:solidFill>
            </a:rPr>
            <a:t> Algorithms : </a:t>
          </a:r>
        </a:p>
        <a:p>
          <a:r>
            <a:rPr lang="en-IN" sz="1800" dirty="0">
              <a:solidFill>
                <a:schemeClr val="tx1"/>
              </a:solidFill>
            </a:rPr>
            <a:t> 1. Hierarchical Clustering</a:t>
          </a:r>
        </a:p>
        <a:p>
          <a:r>
            <a:rPr lang="en-IN" sz="1800" dirty="0">
              <a:solidFill>
                <a:schemeClr val="tx1"/>
              </a:solidFill>
            </a:rPr>
            <a:t> 2.  K-Means</a:t>
          </a:r>
        </a:p>
        <a:p>
          <a:r>
            <a:rPr lang="en-IN" sz="1800" dirty="0">
              <a:solidFill>
                <a:schemeClr val="tx1"/>
              </a:solidFill>
            </a:rPr>
            <a:t> 3. DBSCAN</a:t>
          </a:r>
        </a:p>
        <a:p>
          <a:endParaRPr lang="en-IN" sz="1800" dirty="0">
            <a:solidFill>
              <a:schemeClr val="tx1"/>
            </a:solidFill>
          </a:endParaRPr>
        </a:p>
        <a:p>
          <a:r>
            <a:rPr lang="en-IN" sz="1800" dirty="0">
              <a:solidFill>
                <a:schemeClr val="tx1"/>
              </a:solidFill>
            </a:rPr>
            <a:t> Precision Metrics: </a:t>
          </a:r>
        </a:p>
        <a:p>
          <a:r>
            <a:rPr lang="en-IN" sz="1800" dirty="0">
              <a:solidFill>
                <a:schemeClr val="tx1"/>
              </a:solidFill>
            </a:rPr>
            <a:t> 1. Silhouette Score</a:t>
          </a:r>
        </a:p>
        <a:p>
          <a:r>
            <a:rPr lang="en-IN" sz="1800" dirty="0">
              <a:solidFill>
                <a:schemeClr val="tx1"/>
              </a:solidFill>
            </a:rPr>
            <a:t> 2.  Davies- Bouldin Index</a:t>
          </a:r>
        </a:p>
        <a:p>
          <a:r>
            <a:rPr lang="en-IN" sz="1800" dirty="0">
              <a:solidFill>
                <a:schemeClr val="tx1"/>
              </a:solidFill>
            </a:rPr>
            <a:t> 3. </a:t>
          </a:r>
          <a:r>
            <a:rPr lang="en-IN" sz="1800" dirty="0" err="1">
              <a:solidFill>
                <a:schemeClr val="tx1"/>
              </a:solidFill>
            </a:rPr>
            <a:t>Calinski</a:t>
          </a:r>
          <a:r>
            <a:rPr lang="en-IN" sz="1800" dirty="0">
              <a:solidFill>
                <a:schemeClr val="tx1"/>
              </a:solidFill>
            </a:rPr>
            <a:t>- </a:t>
          </a:r>
          <a:r>
            <a:rPr lang="en-IN" sz="1800" dirty="0" err="1">
              <a:solidFill>
                <a:schemeClr val="tx1"/>
              </a:solidFill>
            </a:rPr>
            <a:t>Harabasz</a:t>
          </a:r>
          <a:r>
            <a:rPr lang="en-IN" sz="1800" dirty="0">
              <a:solidFill>
                <a:schemeClr val="tx1"/>
              </a:solidFill>
            </a:rPr>
            <a:t> Index</a:t>
          </a:r>
        </a:p>
        <a:p>
          <a:endParaRPr lang="en-IN" sz="1500" dirty="0"/>
        </a:p>
      </dgm:t>
    </dgm:pt>
    <dgm:pt modelId="{89D3CFA0-ED05-4D33-8F73-D4A4458B25E9}" type="parTrans" cxnId="{A039D228-64D8-4104-922D-143250E72C26}">
      <dgm:prSet/>
      <dgm:spPr/>
      <dgm:t>
        <a:bodyPr/>
        <a:lstStyle/>
        <a:p>
          <a:endParaRPr lang="en-IN"/>
        </a:p>
      </dgm:t>
    </dgm:pt>
    <dgm:pt modelId="{06C81F34-75F0-4DDC-AA1E-2ED6A3A2ABCB}" type="sibTrans" cxnId="{A039D228-64D8-4104-922D-143250E72C26}">
      <dgm:prSet/>
      <dgm:spPr/>
      <dgm:t>
        <a:bodyPr/>
        <a:lstStyle/>
        <a:p>
          <a:endParaRPr lang="en-IN"/>
        </a:p>
      </dgm:t>
    </dgm:pt>
    <dgm:pt modelId="{53052200-979E-434A-A517-37CA6C11BB62}">
      <dgm:prSet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  2.  Cubic root  Transformation</a:t>
          </a:r>
        </a:p>
      </dgm:t>
    </dgm:pt>
    <dgm:pt modelId="{EBA19346-79AF-4581-B3FB-25B20C923F32}" type="parTrans" cxnId="{9BE85ED2-BB76-4380-8B43-13336C6CF8DA}">
      <dgm:prSet/>
      <dgm:spPr/>
      <dgm:t>
        <a:bodyPr/>
        <a:lstStyle/>
        <a:p>
          <a:endParaRPr lang="en-IN"/>
        </a:p>
      </dgm:t>
    </dgm:pt>
    <dgm:pt modelId="{63449830-D7A4-4C5C-A7B3-23F923DE3EF0}" type="sibTrans" cxnId="{9BE85ED2-BB76-4380-8B43-13336C6CF8DA}">
      <dgm:prSet/>
      <dgm:spPr/>
      <dgm:t>
        <a:bodyPr/>
        <a:lstStyle/>
        <a:p>
          <a:endParaRPr lang="en-IN"/>
        </a:p>
      </dgm:t>
    </dgm:pt>
    <dgm:pt modelId="{8F830938-6F65-4F56-8F28-65AF14CDD78C}">
      <dgm:prSet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  3. Square Root Transformation</a:t>
          </a:r>
        </a:p>
      </dgm:t>
    </dgm:pt>
    <dgm:pt modelId="{CA0DC580-8581-4C56-89A5-0A27C0C08646}" type="parTrans" cxnId="{54849A01-57BD-4C57-A255-D6ADBFC69E9B}">
      <dgm:prSet/>
      <dgm:spPr/>
      <dgm:t>
        <a:bodyPr/>
        <a:lstStyle/>
        <a:p>
          <a:endParaRPr lang="en-IN"/>
        </a:p>
      </dgm:t>
    </dgm:pt>
    <dgm:pt modelId="{88F12E98-356D-46A6-A2A6-D5C8931C0980}" type="sibTrans" cxnId="{54849A01-57BD-4C57-A255-D6ADBFC69E9B}">
      <dgm:prSet/>
      <dgm:spPr/>
      <dgm:t>
        <a:bodyPr/>
        <a:lstStyle/>
        <a:p>
          <a:endParaRPr lang="en-IN"/>
        </a:p>
      </dgm:t>
    </dgm:pt>
    <dgm:pt modelId="{0896480E-0979-4D7B-8C71-F6C7EBF8F331}">
      <dgm:prSet phldrT="[Text]"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 2. Missing Value handling</a:t>
          </a:r>
        </a:p>
      </dgm:t>
    </dgm:pt>
    <dgm:pt modelId="{CFBD946D-8FF1-445B-A7A4-CC4C103B7B73}" type="parTrans" cxnId="{636248C9-A23F-478C-887A-D8057F6B06C5}">
      <dgm:prSet/>
      <dgm:spPr/>
      <dgm:t>
        <a:bodyPr/>
        <a:lstStyle/>
        <a:p>
          <a:endParaRPr lang="en-IN"/>
        </a:p>
      </dgm:t>
    </dgm:pt>
    <dgm:pt modelId="{89CCB337-64B5-4CA1-AF87-4920406A8479}" type="sibTrans" cxnId="{636248C9-A23F-478C-887A-D8057F6B06C5}">
      <dgm:prSet/>
      <dgm:spPr/>
      <dgm:t>
        <a:bodyPr/>
        <a:lstStyle/>
        <a:p>
          <a:endParaRPr lang="en-IN"/>
        </a:p>
      </dgm:t>
    </dgm:pt>
    <dgm:pt modelId="{6A554468-7347-4C01-9641-430B8C61650B}">
      <dgm:prSet/>
      <dgm:spPr/>
      <dgm:t>
        <a:bodyPr/>
        <a:lstStyle/>
        <a:p>
          <a:r>
            <a:rPr lang="en-IN" dirty="0"/>
            <a:t>Visualization</a:t>
          </a:r>
        </a:p>
      </dgm:t>
    </dgm:pt>
    <dgm:pt modelId="{2D7C0354-7E80-4C0F-9495-DF92C8FF96F0}" type="parTrans" cxnId="{BC14AFEC-9C58-401C-921C-5E4C692B4720}">
      <dgm:prSet/>
      <dgm:spPr/>
      <dgm:t>
        <a:bodyPr/>
        <a:lstStyle/>
        <a:p>
          <a:endParaRPr lang="en-IN"/>
        </a:p>
      </dgm:t>
    </dgm:pt>
    <dgm:pt modelId="{605A58EB-7A25-472E-8CD9-90BCCFEE52B3}" type="sibTrans" cxnId="{BC14AFEC-9C58-401C-921C-5E4C692B4720}">
      <dgm:prSet/>
      <dgm:spPr/>
      <dgm:t>
        <a:bodyPr/>
        <a:lstStyle/>
        <a:p>
          <a:endParaRPr lang="en-IN"/>
        </a:p>
      </dgm:t>
    </dgm:pt>
    <dgm:pt modelId="{DADB2211-AD04-4261-9C44-CD2ADF60D6A2}" type="pres">
      <dgm:prSet presAssocID="{202D669B-0824-4169-B32F-6179A7253BE9}" presName="Name0" presStyleCnt="0">
        <dgm:presLayoutVars>
          <dgm:dir/>
          <dgm:animLvl val="lvl"/>
          <dgm:resizeHandles val="exact"/>
        </dgm:presLayoutVars>
      </dgm:prSet>
      <dgm:spPr/>
    </dgm:pt>
    <dgm:pt modelId="{0FD15C02-7003-43D3-85B2-79068F008B21}" type="pres">
      <dgm:prSet presAssocID="{8786C81B-F34F-4F10-AD77-92896E8A410E}" presName="compositeNode" presStyleCnt="0">
        <dgm:presLayoutVars>
          <dgm:bulletEnabled val="1"/>
        </dgm:presLayoutVars>
      </dgm:prSet>
      <dgm:spPr/>
    </dgm:pt>
    <dgm:pt modelId="{5C2047EF-6EFF-43FD-A191-FF48FCEFB13F}" type="pres">
      <dgm:prSet presAssocID="{8786C81B-F34F-4F10-AD77-92896E8A410E}" presName="bgRect" presStyleLbl="node1" presStyleIdx="0" presStyleCnt="4" custScaleX="310117" custScaleY="367316" custLinFactNeighborX="7844" custLinFactNeighborY="-3394"/>
      <dgm:spPr/>
    </dgm:pt>
    <dgm:pt modelId="{F0DF6884-95F1-4DF6-BA47-7D173C00DC70}" type="pres">
      <dgm:prSet presAssocID="{8786C81B-F34F-4F10-AD77-92896E8A410E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64CD12F8-1E68-40BB-9931-B72BC4DA54D3}" type="pres">
      <dgm:prSet presAssocID="{8786C81B-F34F-4F10-AD77-92896E8A410E}" presName="childNode" presStyleLbl="node1" presStyleIdx="0" presStyleCnt="4">
        <dgm:presLayoutVars>
          <dgm:bulletEnabled val="1"/>
        </dgm:presLayoutVars>
      </dgm:prSet>
      <dgm:spPr/>
    </dgm:pt>
    <dgm:pt modelId="{7E538283-1197-4C91-BC5F-4FFBB32FC79B}" type="pres">
      <dgm:prSet presAssocID="{F4CF8E37-D274-4425-8C41-3A540169B6B7}" presName="hSp" presStyleCnt="0"/>
      <dgm:spPr/>
    </dgm:pt>
    <dgm:pt modelId="{893E3772-FD26-467B-81DA-EA3C4DF81CEC}" type="pres">
      <dgm:prSet presAssocID="{F4CF8E37-D274-4425-8C41-3A540169B6B7}" presName="vProcSp" presStyleCnt="0"/>
      <dgm:spPr/>
    </dgm:pt>
    <dgm:pt modelId="{C2756BD1-36CE-49CE-BD2C-2F109252F2DC}" type="pres">
      <dgm:prSet presAssocID="{F4CF8E37-D274-4425-8C41-3A540169B6B7}" presName="vSp1" presStyleCnt="0"/>
      <dgm:spPr/>
    </dgm:pt>
    <dgm:pt modelId="{B8C318E4-18DD-4747-8BE2-5F402BEDBFBC}" type="pres">
      <dgm:prSet presAssocID="{F4CF8E37-D274-4425-8C41-3A540169B6B7}" presName="simulatedConn" presStyleLbl="solidFgAcc1" presStyleIdx="0" presStyleCnt="3"/>
      <dgm:spPr/>
    </dgm:pt>
    <dgm:pt modelId="{79A20A5B-CEAD-4136-9011-9E4977160B7D}" type="pres">
      <dgm:prSet presAssocID="{F4CF8E37-D274-4425-8C41-3A540169B6B7}" presName="vSp2" presStyleCnt="0"/>
      <dgm:spPr/>
    </dgm:pt>
    <dgm:pt modelId="{A7DBB1BD-2C6E-43E1-8C5C-F3E48912F963}" type="pres">
      <dgm:prSet presAssocID="{F4CF8E37-D274-4425-8C41-3A540169B6B7}" presName="sibTrans" presStyleCnt="0"/>
      <dgm:spPr/>
    </dgm:pt>
    <dgm:pt modelId="{92A96C1A-DB2D-4047-B348-8934367120B7}" type="pres">
      <dgm:prSet presAssocID="{C1AB6BB9-53D7-489C-8A5B-B9D8663C834C}" presName="compositeNode" presStyleCnt="0">
        <dgm:presLayoutVars>
          <dgm:bulletEnabled val="1"/>
        </dgm:presLayoutVars>
      </dgm:prSet>
      <dgm:spPr/>
    </dgm:pt>
    <dgm:pt modelId="{4C24F6AD-DFCD-419D-B8DC-F229C334B851}" type="pres">
      <dgm:prSet presAssocID="{C1AB6BB9-53D7-489C-8A5B-B9D8663C834C}" presName="bgRect" presStyleLbl="node1" presStyleIdx="1" presStyleCnt="4" custScaleX="330884" custScaleY="415056" custLinFactNeighborX="4660" custLinFactNeighborY="5678"/>
      <dgm:spPr/>
    </dgm:pt>
    <dgm:pt modelId="{2D1A2C55-A217-4BB8-8DE2-E8D6322EBECF}" type="pres">
      <dgm:prSet presAssocID="{C1AB6BB9-53D7-489C-8A5B-B9D8663C834C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D11E0FA4-3251-404D-9A96-B5754F677298}" type="pres">
      <dgm:prSet presAssocID="{C1AB6BB9-53D7-489C-8A5B-B9D8663C834C}" presName="childNode" presStyleLbl="node1" presStyleIdx="1" presStyleCnt="4">
        <dgm:presLayoutVars>
          <dgm:bulletEnabled val="1"/>
        </dgm:presLayoutVars>
      </dgm:prSet>
      <dgm:spPr/>
    </dgm:pt>
    <dgm:pt modelId="{DA10F93D-9B84-442C-9BE5-C3477E3D8AA0}" type="pres">
      <dgm:prSet presAssocID="{EF169973-ECF8-43E4-8BFF-10E91D90C7E6}" presName="hSp" presStyleCnt="0"/>
      <dgm:spPr/>
    </dgm:pt>
    <dgm:pt modelId="{00295229-81E6-4D1F-99D2-F1F8B31B260D}" type="pres">
      <dgm:prSet presAssocID="{EF169973-ECF8-43E4-8BFF-10E91D90C7E6}" presName="vProcSp" presStyleCnt="0"/>
      <dgm:spPr/>
    </dgm:pt>
    <dgm:pt modelId="{0AC8BB12-04A4-436E-AD19-03FACE165A1F}" type="pres">
      <dgm:prSet presAssocID="{EF169973-ECF8-43E4-8BFF-10E91D90C7E6}" presName="vSp1" presStyleCnt="0"/>
      <dgm:spPr/>
    </dgm:pt>
    <dgm:pt modelId="{7CA9EE9C-DA85-41D1-8314-2DDE2488E930}" type="pres">
      <dgm:prSet presAssocID="{EF169973-ECF8-43E4-8BFF-10E91D90C7E6}" presName="simulatedConn" presStyleLbl="solidFgAcc1" presStyleIdx="1" presStyleCnt="3"/>
      <dgm:spPr/>
    </dgm:pt>
    <dgm:pt modelId="{62B290E8-7B83-46D1-B529-FB91EB23BBB2}" type="pres">
      <dgm:prSet presAssocID="{EF169973-ECF8-43E4-8BFF-10E91D90C7E6}" presName="vSp2" presStyleCnt="0"/>
      <dgm:spPr/>
    </dgm:pt>
    <dgm:pt modelId="{90F8CC76-EF9C-4E08-8352-585E4D4EC880}" type="pres">
      <dgm:prSet presAssocID="{EF169973-ECF8-43E4-8BFF-10E91D90C7E6}" presName="sibTrans" presStyleCnt="0"/>
      <dgm:spPr/>
    </dgm:pt>
    <dgm:pt modelId="{9908040F-03F9-4247-875C-E14C5D00718D}" type="pres">
      <dgm:prSet presAssocID="{95839739-966D-40D8-9142-B9FB584B57E5}" presName="compositeNode" presStyleCnt="0">
        <dgm:presLayoutVars>
          <dgm:bulletEnabled val="1"/>
        </dgm:presLayoutVars>
      </dgm:prSet>
      <dgm:spPr/>
    </dgm:pt>
    <dgm:pt modelId="{2AEC4EA1-56BD-4499-B2B3-620C3EECEEA8}" type="pres">
      <dgm:prSet presAssocID="{95839739-966D-40D8-9142-B9FB584B57E5}" presName="bgRect" presStyleLbl="node1" presStyleIdx="2" presStyleCnt="4" custScaleX="695422" custScaleY="498052" custLinFactNeighborX="2994" custLinFactNeighborY="5678"/>
      <dgm:spPr/>
    </dgm:pt>
    <dgm:pt modelId="{779BC8F4-BEB6-477B-BA43-D09415B5CB09}" type="pres">
      <dgm:prSet presAssocID="{95839739-966D-40D8-9142-B9FB584B57E5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F4E597A2-2826-4522-B366-41B33B4627DC}" type="pres">
      <dgm:prSet presAssocID="{95839739-966D-40D8-9142-B9FB584B57E5}" presName="childNode" presStyleLbl="node1" presStyleIdx="2" presStyleCnt="4">
        <dgm:presLayoutVars>
          <dgm:bulletEnabled val="1"/>
        </dgm:presLayoutVars>
      </dgm:prSet>
      <dgm:spPr/>
    </dgm:pt>
    <dgm:pt modelId="{1CDF2D38-E8F0-46CC-8065-ACB6F8F98918}" type="pres">
      <dgm:prSet presAssocID="{4F4A6072-3316-4FDB-91C8-CA6B2283753D}" presName="hSp" presStyleCnt="0"/>
      <dgm:spPr/>
    </dgm:pt>
    <dgm:pt modelId="{C37998C7-6D27-4A77-854B-5D2B9E6C6BEA}" type="pres">
      <dgm:prSet presAssocID="{4F4A6072-3316-4FDB-91C8-CA6B2283753D}" presName="vProcSp" presStyleCnt="0"/>
      <dgm:spPr/>
    </dgm:pt>
    <dgm:pt modelId="{577CF542-FAAA-4396-9DEC-5656B72607F0}" type="pres">
      <dgm:prSet presAssocID="{4F4A6072-3316-4FDB-91C8-CA6B2283753D}" presName="vSp1" presStyleCnt="0"/>
      <dgm:spPr/>
    </dgm:pt>
    <dgm:pt modelId="{6D8FEFA6-EB15-4193-9A72-8437248627A5}" type="pres">
      <dgm:prSet presAssocID="{4F4A6072-3316-4FDB-91C8-CA6B2283753D}" presName="simulatedConn" presStyleLbl="solidFgAcc1" presStyleIdx="2" presStyleCnt="3"/>
      <dgm:spPr/>
    </dgm:pt>
    <dgm:pt modelId="{B98F3870-0186-439B-A54D-C49EAD526912}" type="pres">
      <dgm:prSet presAssocID="{4F4A6072-3316-4FDB-91C8-CA6B2283753D}" presName="vSp2" presStyleCnt="0"/>
      <dgm:spPr/>
    </dgm:pt>
    <dgm:pt modelId="{05B92EFD-7F2C-4083-9C04-BBE799C68363}" type="pres">
      <dgm:prSet presAssocID="{4F4A6072-3316-4FDB-91C8-CA6B2283753D}" presName="sibTrans" presStyleCnt="0"/>
      <dgm:spPr/>
    </dgm:pt>
    <dgm:pt modelId="{26256514-FBC8-4908-847A-7F2919476DCF}" type="pres">
      <dgm:prSet presAssocID="{6A554468-7347-4C01-9641-430B8C61650B}" presName="compositeNode" presStyleCnt="0">
        <dgm:presLayoutVars>
          <dgm:bulletEnabled val="1"/>
        </dgm:presLayoutVars>
      </dgm:prSet>
      <dgm:spPr/>
    </dgm:pt>
    <dgm:pt modelId="{B4F2E4BB-BC6C-4009-BCD2-5AE7CDFD6F62}" type="pres">
      <dgm:prSet presAssocID="{6A554468-7347-4C01-9641-430B8C61650B}" presName="bgRect" presStyleLbl="node1" presStyleIdx="3" presStyleCnt="4" custScaleX="448748" custScaleY="555685"/>
      <dgm:spPr/>
    </dgm:pt>
    <dgm:pt modelId="{57F8E2A6-CB55-4C68-B4B4-902E0D467069}" type="pres">
      <dgm:prSet presAssocID="{6A554468-7347-4C01-9641-430B8C61650B}" presName="parentNode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4849A01-57BD-4C57-A255-D6ADBFC69E9B}" srcId="{C1AB6BB9-53D7-489C-8A5B-B9D8663C834C}" destId="{8F830938-6F65-4F56-8F28-65AF14CDD78C}" srcOrd="2" destOrd="0" parTransId="{CA0DC580-8581-4C56-89A5-0A27C0C08646}" sibTransId="{88F12E98-356D-46A6-A2A6-D5C8931C0980}"/>
    <dgm:cxn modelId="{691C2D02-FE0B-4E4A-AEC9-0DC206E58C3A}" type="presOf" srcId="{8F830938-6F65-4F56-8F28-65AF14CDD78C}" destId="{D11E0FA4-3251-404D-9A96-B5754F677298}" srcOrd="0" destOrd="2" presId="urn:microsoft.com/office/officeart/2005/8/layout/hProcess7"/>
    <dgm:cxn modelId="{98672D0B-987C-46F3-B34B-28E4D2D98436}" type="presOf" srcId="{8786C81B-F34F-4F10-AD77-92896E8A410E}" destId="{5C2047EF-6EFF-43FD-A191-FF48FCEFB13F}" srcOrd="0" destOrd="0" presId="urn:microsoft.com/office/officeart/2005/8/layout/hProcess7"/>
    <dgm:cxn modelId="{1FAB1325-4515-40A9-89E8-20A6A3BDAEDE}" type="presOf" srcId="{0896480E-0979-4D7B-8C71-F6C7EBF8F331}" destId="{64CD12F8-1E68-40BB-9931-B72BC4DA54D3}" srcOrd="0" destOrd="1" presId="urn:microsoft.com/office/officeart/2005/8/layout/hProcess7"/>
    <dgm:cxn modelId="{A039D228-64D8-4104-922D-143250E72C26}" srcId="{95839739-966D-40D8-9142-B9FB584B57E5}" destId="{1BA3BF16-3A83-4A83-AC1B-6EC828CB2506}" srcOrd="0" destOrd="0" parTransId="{89D3CFA0-ED05-4D33-8F73-D4A4458B25E9}" sibTransId="{06C81F34-75F0-4DDC-AA1E-2ED6A3A2ABCB}"/>
    <dgm:cxn modelId="{75905643-4C0F-4E10-9FB9-5C92F2BFF682}" type="presOf" srcId="{E4AB38EB-28CF-4AE4-9E7A-A5CF48A4D6AA}" destId="{D11E0FA4-3251-404D-9A96-B5754F677298}" srcOrd="0" destOrd="0" presId="urn:microsoft.com/office/officeart/2005/8/layout/hProcess7"/>
    <dgm:cxn modelId="{CB756447-3D68-4923-828A-D59113B2B47F}" type="presOf" srcId="{46F3EC31-FB72-46B6-A2B6-075C9B017940}" destId="{64CD12F8-1E68-40BB-9931-B72BC4DA54D3}" srcOrd="0" destOrd="0" presId="urn:microsoft.com/office/officeart/2005/8/layout/hProcess7"/>
    <dgm:cxn modelId="{DC83CD4B-D119-4127-A37B-46E54B9F3D17}" type="presOf" srcId="{202D669B-0824-4169-B32F-6179A7253BE9}" destId="{DADB2211-AD04-4261-9C44-CD2ADF60D6A2}" srcOrd="0" destOrd="0" presId="urn:microsoft.com/office/officeart/2005/8/layout/hProcess7"/>
    <dgm:cxn modelId="{B96BC271-6D78-4F2D-ABEF-AE04557D06EE}" type="presOf" srcId="{8786C81B-F34F-4F10-AD77-92896E8A410E}" destId="{F0DF6884-95F1-4DF6-BA47-7D173C00DC70}" srcOrd="1" destOrd="0" presId="urn:microsoft.com/office/officeart/2005/8/layout/hProcess7"/>
    <dgm:cxn modelId="{35206155-AACE-48AF-965B-F526B450A4B8}" type="presOf" srcId="{95839739-966D-40D8-9142-B9FB584B57E5}" destId="{2AEC4EA1-56BD-4499-B2B3-620C3EECEEA8}" srcOrd="0" destOrd="0" presId="urn:microsoft.com/office/officeart/2005/8/layout/hProcess7"/>
    <dgm:cxn modelId="{F45EC185-7FFF-4E03-9FDC-FE93C9A20742}" type="presOf" srcId="{95839739-966D-40D8-9142-B9FB584B57E5}" destId="{779BC8F4-BEB6-477B-BA43-D09415B5CB09}" srcOrd="1" destOrd="0" presId="urn:microsoft.com/office/officeart/2005/8/layout/hProcess7"/>
    <dgm:cxn modelId="{4AC36287-67AF-4EE9-8613-0B8E8CD3680B}" type="presOf" srcId="{53052200-979E-434A-A517-37CA6C11BB62}" destId="{D11E0FA4-3251-404D-9A96-B5754F677298}" srcOrd="0" destOrd="1" presId="urn:microsoft.com/office/officeart/2005/8/layout/hProcess7"/>
    <dgm:cxn modelId="{A6E1288D-2D2D-4959-A3C0-5DAE6DE9AF8F}" srcId="{C1AB6BB9-53D7-489C-8A5B-B9D8663C834C}" destId="{E4AB38EB-28CF-4AE4-9E7A-A5CF48A4D6AA}" srcOrd="0" destOrd="0" parTransId="{E02DED5E-E419-473F-83F6-B75E5FD4010E}" sibTransId="{6F75DD86-BAAE-4E57-93EF-54A22F3F1D9D}"/>
    <dgm:cxn modelId="{7087749A-5E7C-4EDE-B482-B909851A6E53}" srcId="{202D669B-0824-4169-B32F-6179A7253BE9}" destId="{C1AB6BB9-53D7-489C-8A5B-B9D8663C834C}" srcOrd="1" destOrd="0" parTransId="{F1D0A7E1-8796-46C1-9933-DAF8081E7A12}" sibTransId="{EF169973-ECF8-43E4-8BFF-10E91D90C7E6}"/>
    <dgm:cxn modelId="{B731829A-2B0C-4F44-9631-3FF8AE62ECC2}" srcId="{8786C81B-F34F-4F10-AD77-92896E8A410E}" destId="{46F3EC31-FB72-46B6-A2B6-075C9B017940}" srcOrd="0" destOrd="0" parTransId="{8CC39B7A-50A0-4033-8B21-0CAD2C3D0CEA}" sibTransId="{7C3DD050-F91D-47B0-B02B-279E345CE71D}"/>
    <dgm:cxn modelId="{BE99C29F-D19E-4DAD-948E-E32725AC09D0}" type="presOf" srcId="{C1AB6BB9-53D7-489C-8A5B-B9D8663C834C}" destId="{4C24F6AD-DFCD-419D-B8DC-F229C334B851}" srcOrd="0" destOrd="0" presId="urn:microsoft.com/office/officeart/2005/8/layout/hProcess7"/>
    <dgm:cxn modelId="{2476F2AB-F48A-48B6-B08A-C2C0E94EE63A}" srcId="{202D669B-0824-4169-B32F-6179A7253BE9}" destId="{8786C81B-F34F-4F10-AD77-92896E8A410E}" srcOrd="0" destOrd="0" parTransId="{339A1A38-1FA9-4FFE-8ED9-DD385A479380}" sibTransId="{F4CF8E37-D274-4425-8C41-3A540169B6B7}"/>
    <dgm:cxn modelId="{EBE89BAF-6602-427F-927E-AD733F70A1B7}" type="presOf" srcId="{6A554468-7347-4C01-9641-430B8C61650B}" destId="{B4F2E4BB-BC6C-4009-BCD2-5AE7CDFD6F62}" srcOrd="0" destOrd="0" presId="urn:microsoft.com/office/officeart/2005/8/layout/hProcess7"/>
    <dgm:cxn modelId="{C77CBBC8-5A9B-489A-9EA7-737CC0E4048F}" type="presOf" srcId="{6A554468-7347-4C01-9641-430B8C61650B}" destId="{57F8E2A6-CB55-4C68-B4B4-902E0D467069}" srcOrd="1" destOrd="0" presId="urn:microsoft.com/office/officeart/2005/8/layout/hProcess7"/>
    <dgm:cxn modelId="{636248C9-A23F-478C-887A-D8057F6B06C5}" srcId="{8786C81B-F34F-4F10-AD77-92896E8A410E}" destId="{0896480E-0979-4D7B-8C71-F6C7EBF8F331}" srcOrd="1" destOrd="0" parTransId="{CFBD946D-8FF1-445B-A7A4-CC4C103B7B73}" sibTransId="{89CCB337-64B5-4CA1-AF87-4920406A8479}"/>
    <dgm:cxn modelId="{9BE85ED2-BB76-4380-8B43-13336C6CF8DA}" srcId="{C1AB6BB9-53D7-489C-8A5B-B9D8663C834C}" destId="{53052200-979E-434A-A517-37CA6C11BB62}" srcOrd="1" destOrd="0" parTransId="{EBA19346-79AF-4581-B3FB-25B20C923F32}" sibTransId="{63449830-D7A4-4C5C-A7B3-23F923DE3EF0}"/>
    <dgm:cxn modelId="{53C1F8D7-558D-46D8-8D2E-0211CB9AC626}" srcId="{202D669B-0824-4169-B32F-6179A7253BE9}" destId="{95839739-966D-40D8-9142-B9FB584B57E5}" srcOrd="2" destOrd="0" parTransId="{FE73B6EC-62F6-4781-81B3-8B5C41E327FE}" sibTransId="{4F4A6072-3316-4FDB-91C8-CA6B2283753D}"/>
    <dgm:cxn modelId="{568B9FEA-925F-4095-A65D-1D2D6CEE2BE5}" type="presOf" srcId="{C1AB6BB9-53D7-489C-8A5B-B9D8663C834C}" destId="{2D1A2C55-A217-4BB8-8DE2-E8D6322EBECF}" srcOrd="1" destOrd="0" presId="urn:microsoft.com/office/officeart/2005/8/layout/hProcess7"/>
    <dgm:cxn modelId="{BC14AFEC-9C58-401C-921C-5E4C692B4720}" srcId="{202D669B-0824-4169-B32F-6179A7253BE9}" destId="{6A554468-7347-4C01-9641-430B8C61650B}" srcOrd="3" destOrd="0" parTransId="{2D7C0354-7E80-4C0F-9495-DF92C8FF96F0}" sibTransId="{605A58EB-7A25-472E-8CD9-90BCCFEE52B3}"/>
    <dgm:cxn modelId="{37859DF9-50B1-4A67-AC66-5D8E28432F77}" type="presOf" srcId="{1BA3BF16-3A83-4A83-AC1B-6EC828CB2506}" destId="{F4E597A2-2826-4522-B366-41B33B4627DC}" srcOrd="0" destOrd="0" presId="urn:microsoft.com/office/officeart/2005/8/layout/hProcess7"/>
    <dgm:cxn modelId="{12B739AD-A508-411F-8752-19473F82E92F}" type="presParOf" srcId="{DADB2211-AD04-4261-9C44-CD2ADF60D6A2}" destId="{0FD15C02-7003-43D3-85B2-79068F008B21}" srcOrd="0" destOrd="0" presId="urn:microsoft.com/office/officeart/2005/8/layout/hProcess7"/>
    <dgm:cxn modelId="{87E38638-7E2D-4FDE-A80A-25A9FF21A22E}" type="presParOf" srcId="{0FD15C02-7003-43D3-85B2-79068F008B21}" destId="{5C2047EF-6EFF-43FD-A191-FF48FCEFB13F}" srcOrd="0" destOrd="0" presId="urn:microsoft.com/office/officeart/2005/8/layout/hProcess7"/>
    <dgm:cxn modelId="{96FEE7A2-D923-414D-AD48-C079493378C5}" type="presParOf" srcId="{0FD15C02-7003-43D3-85B2-79068F008B21}" destId="{F0DF6884-95F1-4DF6-BA47-7D173C00DC70}" srcOrd="1" destOrd="0" presId="urn:microsoft.com/office/officeart/2005/8/layout/hProcess7"/>
    <dgm:cxn modelId="{78BC3AD0-536C-497D-BEE6-3A9288CC9434}" type="presParOf" srcId="{0FD15C02-7003-43D3-85B2-79068F008B21}" destId="{64CD12F8-1E68-40BB-9931-B72BC4DA54D3}" srcOrd="2" destOrd="0" presId="urn:microsoft.com/office/officeart/2005/8/layout/hProcess7"/>
    <dgm:cxn modelId="{53DE831A-5F3F-4F99-9686-7B0E3E408DA7}" type="presParOf" srcId="{DADB2211-AD04-4261-9C44-CD2ADF60D6A2}" destId="{7E538283-1197-4C91-BC5F-4FFBB32FC79B}" srcOrd="1" destOrd="0" presId="urn:microsoft.com/office/officeart/2005/8/layout/hProcess7"/>
    <dgm:cxn modelId="{010D70E8-A090-4B78-95C6-4F53AFA65417}" type="presParOf" srcId="{DADB2211-AD04-4261-9C44-CD2ADF60D6A2}" destId="{893E3772-FD26-467B-81DA-EA3C4DF81CEC}" srcOrd="2" destOrd="0" presId="urn:microsoft.com/office/officeart/2005/8/layout/hProcess7"/>
    <dgm:cxn modelId="{E4C9C18F-85AF-45D1-B4F9-F1FB55311E07}" type="presParOf" srcId="{893E3772-FD26-467B-81DA-EA3C4DF81CEC}" destId="{C2756BD1-36CE-49CE-BD2C-2F109252F2DC}" srcOrd="0" destOrd="0" presId="urn:microsoft.com/office/officeart/2005/8/layout/hProcess7"/>
    <dgm:cxn modelId="{3F9E78C0-EC76-45A5-8396-5796143F8732}" type="presParOf" srcId="{893E3772-FD26-467B-81DA-EA3C4DF81CEC}" destId="{B8C318E4-18DD-4747-8BE2-5F402BEDBFBC}" srcOrd="1" destOrd="0" presId="urn:microsoft.com/office/officeart/2005/8/layout/hProcess7"/>
    <dgm:cxn modelId="{0A68831A-E0BC-4412-9414-3610CFD99232}" type="presParOf" srcId="{893E3772-FD26-467B-81DA-EA3C4DF81CEC}" destId="{79A20A5B-CEAD-4136-9011-9E4977160B7D}" srcOrd="2" destOrd="0" presId="urn:microsoft.com/office/officeart/2005/8/layout/hProcess7"/>
    <dgm:cxn modelId="{AFBB0078-461B-45D0-A31D-09A0D0F00CDD}" type="presParOf" srcId="{DADB2211-AD04-4261-9C44-CD2ADF60D6A2}" destId="{A7DBB1BD-2C6E-43E1-8C5C-F3E48912F963}" srcOrd="3" destOrd="0" presId="urn:microsoft.com/office/officeart/2005/8/layout/hProcess7"/>
    <dgm:cxn modelId="{846C57CA-EACA-48D6-99EC-F6227EFFCE25}" type="presParOf" srcId="{DADB2211-AD04-4261-9C44-CD2ADF60D6A2}" destId="{92A96C1A-DB2D-4047-B348-8934367120B7}" srcOrd="4" destOrd="0" presId="urn:microsoft.com/office/officeart/2005/8/layout/hProcess7"/>
    <dgm:cxn modelId="{0148AB87-B432-4BEA-BB21-B8FD3A96E6BC}" type="presParOf" srcId="{92A96C1A-DB2D-4047-B348-8934367120B7}" destId="{4C24F6AD-DFCD-419D-B8DC-F229C334B851}" srcOrd="0" destOrd="0" presId="urn:microsoft.com/office/officeart/2005/8/layout/hProcess7"/>
    <dgm:cxn modelId="{C11BD0CF-ECEB-469F-B391-4AD620B35DFD}" type="presParOf" srcId="{92A96C1A-DB2D-4047-B348-8934367120B7}" destId="{2D1A2C55-A217-4BB8-8DE2-E8D6322EBECF}" srcOrd="1" destOrd="0" presId="urn:microsoft.com/office/officeart/2005/8/layout/hProcess7"/>
    <dgm:cxn modelId="{7F19F09B-DA93-46B8-9709-CA1D3D0FA1DB}" type="presParOf" srcId="{92A96C1A-DB2D-4047-B348-8934367120B7}" destId="{D11E0FA4-3251-404D-9A96-B5754F677298}" srcOrd="2" destOrd="0" presId="urn:microsoft.com/office/officeart/2005/8/layout/hProcess7"/>
    <dgm:cxn modelId="{898935BA-841C-461F-9C30-5B7721EAB0D6}" type="presParOf" srcId="{DADB2211-AD04-4261-9C44-CD2ADF60D6A2}" destId="{DA10F93D-9B84-442C-9BE5-C3477E3D8AA0}" srcOrd="5" destOrd="0" presId="urn:microsoft.com/office/officeart/2005/8/layout/hProcess7"/>
    <dgm:cxn modelId="{CFA8F314-C137-4683-8C1A-67CF44CB6427}" type="presParOf" srcId="{DADB2211-AD04-4261-9C44-CD2ADF60D6A2}" destId="{00295229-81E6-4D1F-99D2-F1F8B31B260D}" srcOrd="6" destOrd="0" presId="urn:microsoft.com/office/officeart/2005/8/layout/hProcess7"/>
    <dgm:cxn modelId="{75DEA9AA-EDBF-4B21-B7B1-A4F4B4081BC1}" type="presParOf" srcId="{00295229-81E6-4D1F-99D2-F1F8B31B260D}" destId="{0AC8BB12-04A4-436E-AD19-03FACE165A1F}" srcOrd="0" destOrd="0" presId="urn:microsoft.com/office/officeart/2005/8/layout/hProcess7"/>
    <dgm:cxn modelId="{2359EB1F-37F1-42D6-B493-AE4CD545DB03}" type="presParOf" srcId="{00295229-81E6-4D1F-99D2-F1F8B31B260D}" destId="{7CA9EE9C-DA85-41D1-8314-2DDE2488E930}" srcOrd="1" destOrd="0" presId="urn:microsoft.com/office/officeart/2005/8/layout/hProcess7"/>
    <dgm:cxn modelId="{C84B48BE-9950-4F62-BACB-803EDC0AFDD5}" type="presParOf" srcId="{00295229-81E6-4D1F-99D2-F1F8B31B260D}" destId="{62B290E8-7B83-46D1-B529-FB91EB23BBB2}" srcOrd="2" destOrd="0" presId="urn:microsoft.com/office/officeart/2005/8/layout/hProcess7"/>
    <dgm:cxn modelId="{2E3D1448-7C42-4BCC-A66D-1FF0B231CE26}" type="presParOf" srcId="{DADB2211-AD04-4261-9C44-CD2ADF60D6A2}" destId="{90F8CC76-EF9C-4E08-8352-585E4D4EC880}" srcOrd="7" destOrd="0" presId="urn:microsoft.com/office/officeart/2005/8/layout/hProcess7"/>
    <dgm:cxn modelId="{F0316F8C-48BE-4949-B7B3-FE3616F465F2}" type="presParOf" srcId="{DADB2211-AD04-4261-9C44-CD2ADF60D6A2}" destId="{9908040F-03F9-4247-875C-E14C5D00718D}" srcOrd="8" destOrd="0" presId="urn:microsoft.com/office/officeart/2005/8/layout/hProcess7"/>
    <dgm:cxn modelId="{39AC8085-26B0-4F07-B053-B46137D0217F}" type="presParOf" srcId="{9908040F-03F9-4247-875C-E14C5D00718D}" destId="{2AEC4EA1-56BD-4499-B2B3-620C3EECEEA8}" srcOrd="0" destOrd="0" presId="urn:microsoft.com/office/officeart/2005/8/layout/hProcess7"/>
    <dgm:cxn modelId="{9E96686E-C3C7-4207-B9D5-9A1351EA0EB2}" type="presParOf" srcId="{9908040F-03F9-4247-875C-E14C5D00718D}" destId="{779BC8F4-BEB6-477B-BA43-D09415B5CB09}" srcOrd="1" destOrd="0" presId="urn:microsoft.com/office/officeart/2005/8/layout/hProcess7"/>
    <dgm:cxn modelId="{2BCC3EBD-7031-4480-8BDE-6FE1290CC49E}" type="presParOf" srcId="{9908040F-03F9-4247-875C-E14C5D00718D}" destId="{F4E597A2-2826-4522-B366-41B33B4627DC}" srcOrd="2" destOrd="0" presId="urn:microsoft.com/office/officeart/2005/8/layout/hProcess7"/>
    <dgm:cxn modelId="{8C729024-8BAA-438F-A655-49FD65F0C26B}" type="presParOf" srcId="{DADB2211-AD04-4261-9C44-CD2ADF60D6A2}" destId="{1CDF2D38-E8F0-46CC-8065-ACB6F8F98918}" srcOrd="9" destOrd="0" presId="urn:microsoft.com/office/officeart/2005/8/layout/hProcess7"/>
    <dgm:cxn modelId="{71BA319D-6D8F-4C6E-94B8-F1B69EB31102}" type="presParOf" srcId="{DADB2211-AD04-4261-9C44-CD2ADF60D6A2}" destId="{C37998C7-6D27-4A77-854B-5D2B9E6C6BEA}" srcOrd="10" destOrd="0" presId="urn:microsoft.com/office/officeart/2005/8/layout/hProcess7"/>
    <dgm:cxn modelId="{295F7026-C39E-430C-A089-C147184EB0F9}" type="presParOf" srcId="{C37998C7-6D27-4A77-854B-5D2B9E6C6BEA}" destId="{577CF542-FAAA-4396-9DEC-5656B72607F0}" srcOrd="0" destOrd="0" presId="urn:microsoft.com/office/officeart/2005/8/layout/hProcess7"/>
    <dgm:cxn modelId="{0665E808-83D8-4140-8EB6-A72D507FED28}" type="presParOf" srcId="{C37998C7-6D27-4A77-854B-5D2B9E6C6BEA}" destId="{6D8FEFA6-EB15-4193-9A72-8437248627A5}" srcOrd="1" destOrd="0" presId="urn:microsoft.com/office/officeart/2005/8/layout/hProcess7"/>
    <dgm:cxn modelId="{4D75748F-D596-4EF2-B315-DD26B22CD88A}" type="presParOf" srcId="{C37998C7-6D27-4A77-854B-5D2B9E6C6BEA}" destId="{B98F3870-0186-439B-A54D-C49EAD526912}" srcOrd="2" destOrd="0" presId="urn:microsoft.com/office/officeart/2005/8/layout/hProcess7"/>
    <dgm:cxn modelId="{A194FB42-A76B-4FA1-A1C7-E748BDD11FBE}" type="presParOf" srcId="{DADB2211-AD04-4261-9C44-CD2ADF60D6A2}" destId="{05B92EFD-7F2C-4083-9C04-BBE799C68363}" srcOrd="11" destOrd="0" presId="urn:microsoft.com/office/officeart/2005/8/layout/hProcess7"/>
    <dgm:cxn modelId="{3A3A940A-07C2-48A4-A4AF-E892CB1A6B23}" type="presParOf" srcId="{DADB2211-AD04-4261-9C44-CD2ADF60D6A2}" destId="{26256514-FBC8-4908-847A-7F2919476DCF}" srcOrd="12" destOrd="0" presId="urn:microsoft.com/office/officeart/2005/8/layout/hProcess7"/>
    <dgm:cxn modelId="{2781CF5F-5E83-4AD6-9749-DCE7D3414E35}" type="presParOf" srcId="{26256514-FBC8-4908-847A-7F2919476DCF}" destId="{B4F2E4BB-BC6C-4009-BCD2-5AE7CDFD6F62}" srcOrd="0" destOrd="0" presId="urn:microsoft.com/office/officeart/2005/8/layout/hProcess7"/>
    <dgm:cxn modelId="{8040744F-9F7D-4571-9D08-FA753396AD90}" type="presParOf" srcId="{26256514-FBC8-4908-847A-7F2919476DCF}" destId="{57F8E2A6-CB55-4C68-B4B4-902E0D467069}" srcOrd="1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8009FC-901F-4BE6-8C60-BE6106AA42A4}" type="doc">
      <dgm:prSet loTypeId="urn:microsoft.com/office/officeart/2005/8/layout/defaul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962CBB5-B9CB-4F11-9482-2B60E136B55C}">
      <dgm:prSet phldrT="[Text]" custT="1"/>
      <dgm:spPr>
        <a:gradFill flip="none" rotWithShape="1">
          <a:gsLst>
            <a:gs pos="0">
              <a:srgbClr val="92D050"/>
            </a:gs>
            <a:gs pos="72000">
              <a:schemeClr val="accent6">
                <a:lumMod val="0"/>
                <a:lumOff val="100000"/>
                <a:alpha val="0"/>
              </a:schemeClr>
            </a:gs>
          </a:gsLst>
          <a:lin ang="2700000" scaled="1"/>
          <a:tileRect/>
        </a:gradFill>
      </dgm:spPr>
      <dgm:t>
        <a:bodyPr anchor="t"/>
        <a:lstStyle/>
        <a:p>
          <a:pPr algn="l">
            <a:lnSpc>
              <a:spcPct val="150000"/>
            </a:lnSpc>
          </a:pPr>
          <a:r>
            <a:rPr lang="en-IN"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Definition of the  problem:</a:t>
          </a:r>
        </a:p>
        <a:p>
          <a:pPr algn="l">
            <a:lnSpc>
              <a:spcPct val="150000"/>
            </a:lnSpc>
          </a:pPr>
          <a:r>
            <a:rPr lang="en-IN" sz="2400" dirty="0"/>
            <a:t>The objective of this project was to analyse a dataset of 474 startups, clean and preprocess the data, and then apply various machine learning techniques to predict startup success and cluster startups based on key features.</a:t>
          </a:r>
        </a:p>
        <a:p>
          <a:pPr algn="l">
            <a:lnSpc>
              <a:spcPct val="150000"/>
            </a:lnSpc>
          </a:pPr>
          <a:r>
            <a:rPr lang="en-IN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IN" sz="24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Collect Data:</a:t>
          </a:r>
        </a:p>
        <a:p>
          <a:pPr algn="l">
            <a:lnSpc>
              <a:spcPct val="150000"/>
            </a:lnSpc>
          </a:pPr>
          <a:r>
            <a:rPr lang="en-IN" sz="2400" b="1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400" b="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The dataset, named `CAX_Startup_Data.csv`, sourced from Kaggle.com contains </a:t>
          </a:r>
          <a:endParaRPr lang="en-IN" sz="2400" b="0" dirty="0">
            <a:latin typeface="+mn-lt"/>
            <a:ea typeface="Calibri" panose="020F0502020204030204" pitchFamily="34" charset="0"/>
            <a:cs typeface="Calibri" panose="020F0502020204030204" pitchFamily="34" charset="0"/>
          </a:endParaRPr>
        </a:p>
        <a:p>
          <a:r>
            <a:rPr lang="en-US" sz="2400" b="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information on 472 startup companies with a total of 116 attributes against their success </a:t>
          </a:r>
          <a:endParaRPr lang="en-IN" sz="2400" b="0" dirty="0">
            <a:latin typeface="+mn-lt"/>
            <a:ea typeface="Calibri" panose="020F0502020204030204" pitchFamily="34" charset="0"/>
            <a:cs typeface="Calibri" panose="020F0502020204030204" pitchFamily="34" charset="0"/>
          </a:endParaRPr>
        </a:p>
        <a:p>
          <a:r>
            <a:rPr lang="en-IN" sz="2400" b="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and failure. Here the brief overview of the dataset:</a:t>
          </a:r>
        </a:p>
        <a:p>
          <a:r>
            <a:rPr lang="en-IN" sz="2400" b="0" i="1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Total entries: 472        Total Columns: 116</a:t>
          </a:r>
        </a:p>
        <a:p>
          <a:r>
            <a:rPr lang="en-IN" sz="2400" b="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Datatypes :</a:t>
          </a:r>
        </a:p>
        <a:p>
          <a:r>
            <a:rPr lang="en-IN" sz="2400" b="0" i="1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Float64 : 5 columns   ,  int64:  3 columns ,  object: 108 columns</a:t>
          </a:r>
        </a:p>
        <a:p>
          <a:endParaRPr lang="en-IN" sz="2000" b="0" dirty="0">
            <a:latin typeface="+mn-lt"/>
            <a:ea typeface="Calibri" panose="020F0502020204030204" pitchFamily="34" charset="0"/>
            <a:cs typeface="Calibri" panose="020F0502020204030204" pitchFamily="34" charset="0"/>
          </a:endParaRPr>
        </a:p>
      </dgm:t>
    </dgm:pt>
    <dgm:pt modelId="{60ABA530-6585-4446-9D8E-863ACAD0C1F1}" type="sibTrans" cxnId="{B03DF04A-4973-446E-BAFD-7FA4DFA236CB}">
      <dgm:prSet/>
      <dgm:spPr/>
      <dgm:t>
        <a:bodyPr/>
        <a:lstStyle/>
        <a:p>
          <a:endParaRPr lang="en-IN"/>
        </a:p>
      </dgm:t>
    </dgm:pt>
    <dgm:pt modelId="{D095ADD2-48A0-4057-BCC9-F7839C51316B}" type="parTrans" cxnId="{B03DF04A-4973-446E-BAFD-7FA4DFA236CB}">
      <dgm:prSet/>
      <dgm:spPr/>
      <dgm:t>
        <a:bodyPr/>
        <a:lstStyle/>
        <a:p>
          <a:endParaRPr lang="en-IN"/>
        </a:p>
      </dgm:t>
    </dgm:pt>
    <dgm:pt modelId="{3AB9A843-72BB-4A21-930A-5373E0A552B4}" type="pres">
      <dgm:prSet presAssocID="{E18009FC-901F-4BE6-8C60-BE6106AA42A4}" presName="diagram" presStyleCnt="0">
        <dgm:presLayoutVars>
          <dgm:dir/>
          <dgm:resizeHandles val="exact"/>
        </dgm:presLayoutVars>
      </dgm:prSet>
      <dgm:spPr/>
    </dgm:pt>
    <dgm:pt modelId="{8CB62D6A-34D6-48CB-8853-E3C59C7558A9}" type="pres">
      <dgm:prSet presAssocID="{A962CBB5-B9CB-4F11-9482-2B60E136B55C}" presName="node" presStyleLbl="node1" presStyleIdx="0" presStyleCnt="1" custScaleX="243230" custScaleY="229397" custLinFactNeighborX="-1460" custLinFactNeighborY="0">
        <dgm:presLayoutVars>
          <dgm:bulletEnabled val="1"/>
        </dgm:presLayoutVars>
      </dgm:prSet>
      <dgm:spPr/>
    </dgm:pt>
  </dgm:ptLst>
  <dgm:cxnLst>
    <dgm:cxn modelId="{B03DF04A-4973-446E-BAFD-7FA4DFA236CB}" srcId="{E18009FC-901F-4BE6-8C60-BE6106AA42A4}" destId="{A962CBB5-B9CB-4F11-9482-2B60E136B55C}" srcOrd="0" destOrd="0" parTransId="{D095ADD2-48A0-4057-BCC9-F7839C51316B}" sibTransId="{60ABA530-6585-4446-9D8E-863ACAD0C1F1}"/>
    <dgm:cxn modelId="{7CE184AB-B8E5-4FE0-A5B8-9E586CBEC596}" type="presOf" srcId="{A962CBB5-B9CB-4F11-9482-2B60E136B55C}" destId="{8CB62D6A-34D6-48CB-8853-E3C59C7558A9}" srcOrd="0" destOrd="0" presId="urn:microsoft.com/office/officeart/2005/8/layout/default"/>
    <dgm:cxn modelId="{1CB8CFD9-2FB5-4B91-A156-62EF84F5A54E}" type="presOf" srcId="{E18009FC-901F-4BE6-8C60-BE6106AA42A4}" destId="{3AB9A843-72BB-4A21-930A-5373E0A552B4}" srcOrd="0" destOrd="0" presId="urn:microsoft.com/office/officeart/2005/8/layout/default"/>
    <dgm:cxn modelId="{AE06DF07-A41A-401E-88BF-02E1950B75CC}" type="presParOf" srcId="{3AB9A843-72BB-4A21-930A-5373E0A552B4}" destId="{8CB62D6A-34D6-48CB-8853-E3C59C7558A9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2047EF-6EFF-43FD-A191-FF48FCEFB13F}">
      <dsp:nvSpPr>
        <dsp:cNvPr id="0" name=""/>
        <dsp:cNvSpPr/>
      </dsp:nvSpPr>
      <dsp:spPr>
        <a:xfrm>
          <a:off x="52195" y="403112"/>
          <a:ext cx="1961049" cy="2787302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1722" rIns="80010" bIns="0" numCol="1" spcCol="1270" anchor="t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/>
            <a:t>Outlier d</a:t>
          </a:r>
          <a:r>
            <a:rPr lang="en-IN" sz="1800" kern="1200" dirty="0"/>
            <a:t>e</a:t>
          </a:r>
          <a:r>
            <a:rPr lang="en-IN" sz="1800" b="1" kern="1200" dirty="0"/>
            <a:t>tectio</a:t>
          </a:r>
          <a:r>
            <a:rPr lang="en-IN" sz="1800" kern="1200" dirty="0"/>
            <a:t>n</a:t>
          </a:r>
        </a:p>
      </dsp:txBody>
      <dsp:txXfrm rot="16200000">
        <a:off x="-894493" y="1349801"/>
        <a:ext cx="2285588" cy="392209"/>
      </dsp:txXfrm>
    </dsp:sp>
    <dsp:sp modelId="{64CD12F8-1E68-40BB-9931-B72BC4DA54D3}">
      <dsp:nvSpPr>
        <dsp:cNvPr id="0" name=""/>
        <dsp:cNvSpPr/>
      </dsp:nvSpPr>
      <dsp:spPr>
        <a:xfrm>
          <a:off x="348075" y="403112"/>
          <a:ext cx="1460982" cy="2787302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1722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1.IQR Method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2. Missing Value handling</a:t>
          </a:r>
        </a:p>
      </dsp:txBody>
      <dsp:txXfrm>
        <a:off x="348075" y="403112"/>
        <a:ext cx="1460982" cy="2787302"/>
      </dsp:txXfrm>
    </dsp:sp>
    <dsp:sp modelId="{4C24F6AD-DFCD-419D-B8DC-F229C334B851}">
      <dsp:nvSpPr>
        <dsp:cNvPr id="0" name=""/>
        <dsp:cNvSpPr/>
      </dsp:nvSpPr>
      <dsp:spPr>
        <a:xfrm>
          <a:off x="2015243" y="471953"/>
          <a:ext cx="2092371" cy="3149568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2296" rIns="106680" bIns="0" numCol="1" spcCol="1270" anchor="t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Normalisation</a:t>
          </a:r>
        </a:p>
      </dsp:txBody>
      <dsp:txXfrm rot="16200000">
        <a:off x="933157" y="1554039"/>
        <a:ext cx="2582645" cy="418474"/>
      </dsp:txXfrm>
    </dsp:sp>
    <dsp:sp modelId="{B8C318E4-18DD-4747-8BE2-5F402BEDBFBC}">
      <dsp:nvSpPr>
        <dsp:cNvPr id="0" name=""/>
        <dsp:cNvSpPr/>
      </dsp:nvSpPr>
      <dsp:spPr>
        <a:xfrm rot="5400000">
          <a:off x="1933151" y="1032281"/>
          <a:ext cx="111572" cy="9485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1E0FA4-3251-404D-9A96-B5754F677298}">
      <dsp:nvSpPr>
        <dsp:cNvPr id="0" name=""/>
        <dsp:cNvSpPr/>
      </dsp:nvSpPr>
      <dsp:spPr>
        <a:xfrm>
          <a:off x="2327866" y="471953"/>
          <a:ext cx="1558816" cy="3149568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8293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>
              <a:solidFill>
                <a:schemeClr val="tx1"/>
              </a:solidFill>
            </a:rPr>
            <a:t>   1. Logarithmic                Transformation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>
              <a:solidFill>
                <a:schemeClr val="tx1"/>
              </a:solidFill>
            </a:rPr>
            <a:t>  2.  Cubic root  Transformation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kern="1200" dirty="0">
              <a:solidFill>
                <a:schemeClr val="tx1"/>
              </a:solidFill>
            </a:rPr>
            <a:t>  3. Square Root Transformation</a:t>
          </a:r>
        </a:p>
      </dsp:txBody>
      <dsp:txXfrm>
        <a:off x="2327866" y="471953"/>
        <a:ext cx="1558816" cy="3149568"/>
      </dsp:txXfrm>
    </dsp:sp>
    <dsp:sp modelId="{2AEC4EA1-56BD-4499-B2B3-620C3EECEEA8}">
      <dsp:nvSpPr>
        <dsp:cNvPr id="0" name=""/>
        <dsp:cNvSpPr/>
      </dsp:nvSpPr>
      <dsp:spPr>
        <a:xfrm>
          <a:off x="4119212" y="471953"/>
          <a:ext cx="4397557" cy="3779366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13157" rIns="146685" bIns="0" numCol="1" spcCol="1270" anchor="t" anchorCtr="0">
          <a:noAutofit/>
        </a:bodyPr>
        <a:lstStyle/>
        <a:p>
          <a:pPr marL="0" lvl="0" indent="0" algn="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300" kern="1200" dirty="0"/>
            <a:t>Clustering</a:t>
          </a:r>
        </a:p>
      </dsp:txBody>
      <dsp:txXfrm rot="16200000">
        <a:off x="3009428" y="1581738"/>
        <a:ext cx="3099080" cy="879511"/>
      </dsp:txXfrm>
    </dsp:sp>
    <dsp:sp modelId="{7CA9EE9C-DA85-41D1-8314-2DDE2488E930}">
      <dsp:nvSpPr>
        <dsp:cNvPr id="0" name=""/>
        <dsp:cNvSpPr/>
      </dsp:nvSpPr>
      <dsp:spPr>
        <a:xfrm rot="5400000">
          <a:off x="4047655" y="1032281"/>
          <a:ext cx="111572" cy="9485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E597A2-2826-4522-B366-41B33B4627DC}">
      <dsp:nvSpPr>
        <dsp:cNvPr id="0" name=""/>
        <dsp:cNvSpPr/>
      </dsp:nvSpPr>
      <dsp:spPr>
        <a:xfrm>
          <a:off x="4725747" y="471953"/>
          <a:ext cx="3276179" cy="3779366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1722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Algorithms : 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1. Hierarchical Clustering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2.  K-Means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3. DBSCAN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 dirty="0">
            <a:solidFill>
              <a:schemeClr val="tx1"/>
            </a:solidFill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Precision Metrics: 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1. Silhouette Score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2.  Davies- Bouldin Index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</a:rPr>
            <a:t> 3. </a:t>
          </a:r>
          <a:r>
            <a:rPr lang="en-IN" sz="1800" kern="1200" dirty="0" err="1">
              <a:solidFill>
                <a:schemeClr val="tx1"/>
              </a:solidFill>
            </a:rPr>
            <a:t>Calinski</a:t>
          </a:r>
          <a:r>
            <a:rPr lang="en-IN" sz="1800" kern="1200" dirty="0">
              <a:solidFill>
                <a:schemeClr val="tx1"/>
              </a:solidFill>
            </a:rPr>
            <a:t>- </a:t>
          </a:r>
          <a:r>
            <a:rPr lang="en-IN" sz="1800" kern="1200" dirty="0" err="1">
              <a:solidFill>
                <a:schemeClr val="tx1"/>
              </a:solidFill>
            </a:rPr>
            <a:t>Harabasz</a:t>
          </a:r>
          <a:r>
            <a:rPr lang="en-IN" sz="1800" kern="1200" dirty="0">
              <a:solidFill>
                <a:schemeClr val="tx1"/>
              </a:solidFill>
            </a:rPr>
            <a:t> Index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500" kern="1200" dirty="0"/>
        </a:p>
      </dsp:txBody>
      <dsp:txXfrm>
        <a:off x="4725747" y="471953"/>
        <a:ext cx="3276179" cy="3779366"/>
      </dsp:txXfrm>
    </dsp:sp>
    <dsp:sp modelId="{B4F2E4BB-BC6C-4009-BCD2-5AE7CDFD6F62}">
      <dsp:nvSpPr>
        <dsp:cNvPr id="0" name=""/>
        <dsp:cNvSpPr/>
      </dsp:nvSpPr>
      <dsp:spPr>
        <a:xfrm>
          <a:off x="8519969" y="428867"/>
          <a:ext cx="2837694" cy="4216702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13157" rIns="146685" bIns="0" numCol="1" spcCol="1270" anchor="t" anchorCtr="0">
          <a:noAutofit/>
        </a:bodyPr>
        <a:lstStyle/>
        <a:p>
          <a:pPr marL="0" lvl="0" indent="0" algn="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300" kern="1200" dirty="0"/>
            <a:t>Visualization</a:t>
          </a:r>
        </a:p>
      </dsp:txBody>
      <dsp:txXfrm rot="16200000">
        <a:off x="7074890" y="1873945"/>
        <a:ext cx="3457696" cy="567538"/>
      </dsp:txXfrm>
    </dsp:sp>
    <dsp:sp modelId="{6D8FEFA6-EB15-4193-9A72-8437248627A5}">
      <dsp:nvSpPr>
        <dsp:cNvPr id="0" name=""/>
        <dsp:cNvSpPr/>
      </dsp:nvSpPr>
      <dsp:spPr>
        <a:xfrm rot="5400000">
          <a:off x="8467344" y="1032281"/>
          <a:ext cx="111572" cy="9485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62D6A-34D6-48CB-8853-E3C59C7558A9}">
      <dsp:nvSpPr>
        <dsp:cNvPr id="0" name=""/>
        <dsp:cNvSpPr/>
      </dsp:nvSpPr>
      <dsp:spPr>
        <a:xfrm>
          <a:off x="0" y="0"/>
          <a:ext cx="12119243" cy="6857998"/>
        </a:xfrm>
        <a:prstGeom prst="rect">
          <a:avLst/>
        </a:prstGeom>
        <a:gradFill flip="none" rotWithShape="1">
          <a:gsLst>
            <a:gs pos="0">
              <a:srgbClr val="92D050"/>
            </a:gs>
            <a:gs pos="72000">
              <a:schemeClr val="accent6">
                <a:lumMod val="0"/>
                <a:lumOff val="100000"/>
                <a:alpha val="0"/>
              </a:schemeClr>
            </a:gs>
          </a:gsLst>
          <a:lin ang="2700000" scaled="1"/>
          <a:tileRect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Definition of the  problem:</a:t>
          </a:r>
        </a:p>
        <a:p>
          <a:pPr marL="0" lvl="0" indent="0" algn="l" defTabSz="12446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The objective of this project was to analyse a dataset of 474 startups, clean and preprocess the data, and then apply various machine learning techniques to predict startup success and cluster startups based on key features.</a:t>
          </a:r>
        </a:p>
        <a:p>
          <a:pPr marL="0" lvl="0" indent="0" algn="l" defTabSz="12446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IN" sz="2400" b="1" kern="120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Collect Data:</a:t>
          </a:r>
        </a:p>
        <a:p>
          <a:pPr marL="0" lvl="0" indent="0" algn="l" defTabSz="12446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400" b="0" kern="120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The dataset, named `CAX_Startup_Data.csv`, sourced from Kaggle.com contains </a:t>
          </a:r>
          <a:endParaRPr lang="en-IN" sz="2400" b="0" kern="1200" dirty="0">
            <a:latin typeface="+mn-lt"/>
            <a:ea typeface="Calibri" panose="020F0502020204030204" pitchFamily="34" charset="0"/>
            <a:cs typeface="Calibri" panose="020F0502020204030204" pitchFamily="34" charset="0"/>
          </a:endParaRPr>
        </a:p>
        <a:p>
          <a:pPr marL="0" lvl="0" indent="0" defTabSz="1244600"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information on 472 startup companies with a total of 116 attributes against their success </a:t>
          </a:r>
          <a:endParaRPr lang="en-IN" sz="2400" b="0" kern="1200" dirty="0">
            <a:latin typeface="+mn-lt"/>
            <a:ea typeface="Calibri" panose="020F0502020204030204" pitchFamily="34" charset="0"/>
            <a:cs typeface="Calibri" panose="020F0502020204030204" pitchFamily="34" charset="0"/>
          </a:endParaRPr>
        </a:p>
        <a:p>
          <a:pPr marL="0" lvl="0" indent="0" defTabSz="1244600">
            <a:spcBef>
              <a:spcPct val="0"/>
            </a:spcBef>
            <a:spcAft>
              <a:spcPct val="35000"/>
            </a:spcAft>
            <a:buNone/>
          </a:pPr>
          <a:r>
            <a:rPr lang="en-IN" sz="2400" b="0" kern="120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and failure. Here the brief overview of the dataset:</a:t>
          </a:r>
        </a:p>
        <a:p>
          <a:pPr marL="0" lvl="0" indent="0" defTabSz="1244600">
            <a:spcBef>
              <a:spcPct val="0"/>
            </a:spcBef>
            <a:spcAft>
              <a:spcPct val="35000"/>
            </a:spcAft>
            <a:buNone/>
          </a:pPr>
          <a:r>
            <a:rPr lang="en-IN" sz="2400" b="0" i="1" kern="120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Total entries: 472        Total Columns: 116</a:t>
          </a:r>
        </a:p>
        <a:p>
          <a:pPr marL="0" lvl="0" indent="0" defTabSz="1244600">
            <a:spcBef>
              <a:spcPct val="0"/>
            </a:spcBef>
            <a:spcAft>
              <a:spcPct val="35000"/>
            </a:spcAft>
            <a:buNone/>
          </a:pPr>
          <a:r>
            <a:rPr lang="en-IN" sz="2400" b="0" kern="120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Datatypes :</a:t>
          </a:r>
        </a:p>
        <a:p>
          <a:pPr marL="0" lvl="0" indent="0" defTabSz="1244600">
            <a:spcBef>
              <a:spcPct val="0"/>
            </a:spcBef>
            <a:spcAft>
              <a:spcPct val="35000"/>
            </a:spcAft>
            <a:buNone/>
          </a:pPr>
          <a:r>
            <a:rPr lang="en-IN" sz="2400" b="0" i="1" kern="1200" dirty="0">
              <a:latin typeface="+mn-lt"/>
              <a:ea typeface="Calibri" panose="020F0502020204030204" pitchFamily="34" charset="0"/>
              <a:cs typeface="Calibri" panose="020F0502020204030204" pitchFamily="34" charset="0"/>
            </a:rPr>
            <a:t>Float64 : 5 columns   ,  int64:  3 columns ,  object: 108 columns</a:t>
          </a:r>
        </a:p>
        <a:p>
          <a:pPr marL="0" lvl="0" indent="0" defTabSz="1244600">
            <a:spcBef>
              <a:spcPct val="0"/>
            </a:spcBef>
            <a:spcAft>
              <a:spcPct val="35000"/>
            </a:spcAft>
            <a:buNone/>
          </a:pPr>
          <a:endParaRPr lang="en-IN" sz="2000" b="0" kern="1200" dirty="0">
            <a:latin typeface="+mn-lt"/>
            <a:ea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0"/>
        <a:ext cx="12119243" cy="68579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348DB5-EE18-4DC4-8363-0CDB9E080683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73C849-32CE-4690-A66B-54356A7CA2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680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3C849-32CE-4690-A66B-54356A7CA2C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5967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8/29/2024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511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2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90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20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42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97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9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44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68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593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801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2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17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620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57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60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672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10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120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36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87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948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8/29/2024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5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8/29/2024</a:t>
            </a:fld>
            <a:endParaRPr lang="en-US" sz="1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99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8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8/29/2024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444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8/29/2024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2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562EB47-45B4-4EF5-A743-B4885DD2F060}" type="datetime1">
              <a:rPr lang="en-US" smtClean="0"/>
              <a:t>8/29/2024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8/29/2024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79240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4300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  <p:sldLayoutId id="2147483778" r:id="rId15"/>
    <p:sldLayoutId id="2147483779" r:id="rId16"/>
    <p:sldLayoutId id="2147483780" r:id="rId17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xels.com/@hanuman-photo-studio-564865561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0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3000">
              <a:srgbClr val="92D050">
                <a:lumMod val="39000"/>
                <a:lumOff val="61000"/>
              </a:srgb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859AAC4E-9502-9405-5FA9-5176354E9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9572" y="379159"/>
            <a:ext cx="8991600" cy="3527250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pPr>
              <a:defRPr sz="5200"/>
            </a:pPr>
            <a:r>
              <a:rPr lang="en-IN" dirty="0"/>
              <a:t>Analytical study </a:t>
            </a:r>
            <a:r>
              <a:rPr lang="en-IN"/>
              <a:t>oF </a:t>
            </a:r>
            <a:r>
              <a:rPr lang="en-IN" dirty="0"/>
              <a:t>startups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41D9B-F383-2440-9C64-C422EAA09030}"/>
              </a:ext>
            </a:extLst>
          </p:cNvPr>
          <p:cNvSpPr txBox="1"/>
          <p:nvPr/>
        </p:nvSpPr>
        <p:spPr>
          <a:xfrm>
            <a:off x="8108302" y="4598529"/>
            <a:ext cx="43760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u="sng" dirty="0">
                <a:solidFill>
                  <a:schemeClr val="bg1"/>
                </a:solidFill>
              </a:rPr>
              <a:t>Presented By</a:t>
            </a:r>
            <a:r>
              <a:rPr lang="en-IN" sz="2400" dirty="0">
                <a:solidFill>
                  <a:schemeClr val="bg1"/>
                </a:solidFill>
              </a:rPr>
              <a:t>:</a:t>
            </a:r>
          </a:p>
          <a:p>
            <a:r>
              <a:rPr lang="en-IN" sz="2400" b="1" dirty="0">
                <a:solidFill>
                  <a:schemeClr val="bg1"/>
                </a:solidFill>
              </a:rPr>
              <a:t>Rohit Kumar</a:t>
            </a:r>
          </a:p>
          <a:p>
            <a:r>
              <a:rPr lang="en-IN" sz="2400" b="1" dirty="0">
                <a:solidFill>
                  <a:schemeClr val="bg1"/>
                </a:solidFill>
              </a:rPr>
              <a:t>Jayant Jha</a:t>
            </a:r>
          </a:p>
          <a:p>
            <a:r>
              <a:rPr lang="en-IN" sz="2400" b="1" dirty="0">
                <a:solidFill>
                  <a:schemeClr val="bg1"/>
                </a:solidFill>
              </a:rPr>
              <a:t>Chaitanya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EB457A-ADA6-0752-AB6B-AF78BA56AD2E}"/>
              </a:ext>
            </a:extLst>
          </p:cNvPr>
          <p:cNvSpPr txBox="1"/>
          <p:nvPr/>
        </p:nvSpPr>
        <p:spPr>
          <a:xfrm>
            <a:off x="1330452" y="4598530"/>
            <a:ext cx="40279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u="sng" dirty="0">
                <a:solidFill>
                  <a:schemeClr val="bg1"/>
                </a:solidFill>
              </a:rPr>
              <a:t>Under the guidance of</a:t>
            </a:r>
            <a:r>
              <a:rPr lang="en-IN" sz="2400" dirty="0">
                <a:solidFill>
                  <a:schemeClr val="bg1"/>
                </a:solidFill>
              </a:rPr>
              <a:t>:</a:t>
            </a:r>
          </a:p>
          <a:p>
            <a:r>
              <a:rPr lang="en-IN" sz="2400" b="1" dirty="0">
                <a:solidFill>
                  <a:schemeClr val="bg1"/>
                </a:solidFill>
              </a:rPr>
              <a:t>Prof. </a:t>
            </a:r>
            <a:r>
              <a:rPr lang="en-IN" sz="2400" b="1" dirty="0" err="1">
                <a:solidFill>
                  <a:schemeClr val="bg1"/>
                </a:solidFill>
              </a:rPr>
              <a:t>Subhajit</a:t>
            </a:r>
            <a:r>
              <a:rPr lang="en-IN" sz="2400" b="1" dirty="0">
                <a:solidFill>
                  <a:schemeClr val="bg1"/>
                </a:solidFill>
              </a:rPr>
              <a:t> Dutta</a:t>
            </a:r>
          </a:p>
        </p:txBody>
      </p:sp>
    </p:spTree>
    <p:extLst>
      <p:ext uri="{BB962C8B-B14F-4D97-AF65-F5344CB8AC3E}">
        <p14:creationId xmlns:p14="http://schemas.microsoft.com/office/powerpoint/2010/main" val="1587816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4C49BA-8648-0145-440A-F97D71E8A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32" y="952500"/>
            <a:ext cx="4886325" cy="4953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CC70D5-F727-C5D7-2152-98F6512780C7}"/>
              </a:ext>
            </a:extLst>
          </p:cNvPr>
          <p:cNvSpPr txBox="1"/>
          <p:nvPr/>
        </p:nvSpPr>
        <p:spPr>
          <a:xfrm>
            <a:off x="5825057" y="1774959"/>
            <a:ext cx="6094268" cy="4274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1" dirty="0"/>
              <a:t>Distribution plot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o From the distribution plot above, we can infer that the Average age of the companies which have succeeded is less than the age of companies which have failed.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o In other words, the companies or startups which have been founded recently are more successful as compared to the older startups.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F23375-E4CF-BD81-8833-B326D8D44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379" y="1196421"/>
            <a:ext cx="2649027" cy="5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52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530E912-6A8D-BAC3-D64F-F15B229BBF20}"/>
              </a:ext>
            </a:extLst>
          </p:cNvPr>
          <p:cNvSpPr/>
          <p:nvPr/>
        </p:nvSpPr>
        <p:spPr>
          <a:xfrm>
            <a:off x="1007919" y="187036"/>
            <a:ext cx="8499763" cy="706582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latin typeface="Algerian" panose="04020705040A02060702" pitchFamily="82" charset="0"/>
              </a:rPr>
              <a:t>Cluster Analysis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9ADBA47F-C6C3-CDFF-4CB4-1C50DA5D3F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1240637"/>
              </p:ext>
            </p:extLst>
          </p:nvPr>
        </p:nvGraphicFramePr>
        <p:xfrm>
          <a:off x="509390" y="1176733"/>
          <a:ext cx="11360257" cy="5074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CCCB6A80-4285-44AE-1E19-1C3A237D39D5}"/>
              </a:ext>
            </a:extLst>
          </p:cNvPr>
          <p:cNvSpPr/>
          <p:nvPr/>
        </p:nvSpPr>
        <p:spPr>
          <a:xfrm>
            <a:off x="9777846" y="1862050"/>
            <a:ext cx="1849582" cy="3680333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1.Algorithms</a:t>
            </a:r>
          </a:p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Founding Year vs Last Funding Amount</a:t>
            </a: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Employee Count vs Number of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Investor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Seed</a:t>
            </a: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3.Age of Company vs Last Round of Funding Received</a:t>
            </a:r>
          </a:p>
        </p:txBody>
      </p:sp>
    </p:spTree>
    <p:extLst>
      <p:ext uri="{BB962C8B-B14F-4D97-AF65-F5344CB8AC3E}">
        <p14:creationId xmlns:p14="http://schemas.microsoft.com/office/powerpoint/2010/main" val="125203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06E5C7-CAD9-E1FA-130E-B07D5B517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19" y="180713"/>
            <a:ext cx="3589081" cy="3248287"/>
          </a:xfrm>
          <a:prstGeom prst="rect">
            <a:avLst/>
          </a:prstGeom>
        </p:spPr>
      </p:pic>
      <p:pic>
        <p:nvPicPr>
          <p:cNvPr id="3" name="Content Placeholder 6">
            <a:extLst>
              <a:ext uri="{FF2B5EF4-FFF2-40B4-BE49-F238E27FC236}">
                <a16:creationId xmlns:a16="http://schemas.microsoft.com/office/drawing/2014/main" id="{BD32D832-9ED3-6E9E-27F9-71EC4A983A46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6974" y="180713"/>
            <a:ext cx="3589081" cy="32482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DCBD072-988F-CB99-C1BA-F36A570BE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19" y="3616036"/>
            <a:ext cx="3589081" cy="30587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4C80E6-75BC-FD23-372A-DB886B6F60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6974" y="3616036"/>
            <a:ext cx="3589081" cy="30587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312B10-31B2-A9CD-63C3-C5FF0719B4A4}"/>
              </a:ext>
            </a:extLst>
          </p:cNvPr>
          <p:cNvSpPr txBox="1"/>
          <p:nvPr/>
        </p:nvSpPr>
        <p:spPr>
          <a:xfrm>
            <a:off x="7646055" y="508245"/>
            <a:ext cx="4248826" cy="2536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Number of outliers in Founding Year: 7, with percentage as 3.30188679245283 % 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Number of outliers in Age of company in years: 7 with Percentage  3.30188679245283 %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4DEC93-B528-69A5-2152-EE543F7351D7}"/>
              </a:ext>
            </a:extLst>
          </p:cNvPr>
          <p:cNvSpPr txBox="1"/>
          <p:nvPr/>
        </p:nvSpPr>
        <p:spPr>
          <a:xfrm>
            <a:off x="7732117" y="3616036"/>
            <a:ext cx="4327206" cy="29519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Number of outliers in Number of Investors in Seed : 22 with percentage 10.377358490566039 % 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Number of outliers in Number of repeat investors: 26, with Percentage  12.264150943396226 %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1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5CA329-6FCD-70D9-4733-48C1267A97E2}"/>
              </a:ext>
            </a:extLst>
          </p:cNvPr>
          <p:cNvSpPr txBox="1"/>
          <p:nvPr/>
        </p:nvSpPr>
        <p:spPr>
          <a:xfrm>
            <a:off x="411481" y="342459"/>
            <a:ext cx="4913554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/>
              <a:t>Using Log1p Transformation</a:t>
            </a:r>
            <a:r>
              <a:rPr lang="en-IN" dirty="0"/>
              <a:t>:</a:t>
            </a:r>
          </a:p>
          <a:p>
            <a:r>
              <a:rPr lang="en-US" dirty="0"/>
              <a:t>The logarithmic transformation compresses the range of the data by applying the formula: </a:t>
            </a:r>
            <a:endParaRPr lang="en-IN" dirty="0"/>
          </a:p>
          <a:p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706204-068B-3AFA-16E6-BDE5DC95B4B3}"/>
              </a:ext>
            </a:extLst>
          </p:cNvPr>
          <p:cNvSpPr/>
          <p:nvPr/>
        </p:nvSpPr>
        <p:spPr>
          <a:xfrm>
            <a:off x="4960171" y="221113"/>
            <a:ext cx="6820348" cy="1473798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skewed distributions were transformed into more normal-like distributions. By normalizing data and handling zeros effectively, it enhances the performance of clustering algorithms, leading to more accurate and interpretable clusters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EA6A91-2131-1968-A552-EDEB604D1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968" y="1297801"/>
            <a:ext cx="2750092" cy="42862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B5A8A7E-2D13-848C-0BDB-87497D5CE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1" y="2377328"/>
            <a:ext cx="8345244" cy="137784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ADA0AE-640E-8633-12FD-11C97BD530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133" y="3786692"/>
            <a:ext cx="8228592" cy="285019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59904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2BDB14A-D0BC-CBFC-8F84-04BDA878A000}"/>
              </a:ext>
            </a:extLst>
          </p:cNvPr>
          <p:cNvSpPr/>
          <p:nvPr/>
        </p:nvSpPr>
        <p:spPr>
          <a:xfrm>
            <a:off x="476922" y="107577"/>
            <a:ext cx="6418730" cy="1000462"/>
          </a:xfrm>
          <a:prstGeom prst="round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latin typeface="Algerian" panose="04020705040A02060702" pitchFamily="82" charset="0"/>
              </a:rPr>
              <a:t>K Means Clustering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0311A9-B579-BA08-D222-8C8EFF13A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88" y="1274501"/>
            <a:ext cx="7197906" cy="50617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9F3D9A-C3AE-EFCC-1CB7-B079AF3C5E2D}"/>
              </a:ext>
            </a:extLst>
          </p:cNvPr>
          <p:cNvSpPr txBox="1"/>
          <p:nvPr/>
        </p:nvSpPr>
        <p:spPr>
          <a:xfrm>
            <a:off x="7648687" y="1108039"/>
            <a:ext cx="4066391" cy="2006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CLUSTERING RESULTS: </a:t>
            </a:r>
            <a:endParaRPr lang="en-IN" sz="20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IN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K-means Clustering </a:t>
            </a:r>
            <a:endParaRPr lang="en-IN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I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Silhouette Score: 0.34300 </a:t>
            </a:r>
          </a:p>
          <a:p>
            <a:pPr>
              <a:lnSpc>
                <a:spcPct val="150000"/>
              </a:lnSpc>
            </a:pPr>
            <a:r>
              <a:rPr lang="en-IN" sz="2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Davies-Bouldin Index: 1.01808 </a:t>
            </a:r>
          </a:p>
          <a:p>
            <a:pPr>
              <a:lnSpc>
                <a:spcPct val="150000"/>
              </a:lnSpc>
            </a:pPr>
            <a:r>
              <a:rPr lang="en-IN" sz="2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Calinski-Harabasz Index: 99.42328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A22991-7219-CA9B-7FD7-B57389904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687" y="3603811"/>
            <a:ext cx="2706012" cy="246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1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44CA3-0E38-B692-2051-E1B7448AFEDF}"/>
              </a:ext>
            </a:extLst>
          </p:cNvPr>
          <p:cNvSpPr txBox="1"/>
          <p:nvPr/>
        </p:nvSpPr>
        <p:spPr>
          <a:xfrm>
            <a:off x="236669" y="269982"/>
            <a:ext cx="11241741" cy="6476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Clustering Metrics </a:t>
            </a:r>
          </a:p>
          <a:p>
            <a:endParaRPr lang="en-US" sz="2000" b="1" dirty="0"/>
          </a:p>
          <a:p>
            <a:pPr>
              <a:lnSpc>
                <a:spcPct val="150000"/>
              </a:lnSpc>
            </a:pPr>
            <a:r>
              <a:rPr lang="en-US" dirty="0"/>
              <a:t> </a:t>
            </a:r>
            <a:r>
              <a:rPr lang="en-US" b="1" dirty="0"/>
              <a:t>Silhouette Score: </a:t>
            </a:r>
            <a:r>
              <a:rPr lang="en-US" dirty="0"/>
              <a:t>Measures how similar a point is to its own cluster compared to other clusters. The score ranges from -1 to 1. </a:t>
            </a:r>
          </a:p>
          <a:p>
            <a:pPr>
              <a:lnSpc>
                <a:spcPct val="150000"/>
              </a:lnSpc>
            </a:pPr>
            <a:r>
              <a:rPr lang="en-US" dirty="0"/>
              <a:t>Interpretation: A high value (close to 1) indicates that points are well matched to their own cluster and poorly matched to neighboring clusters. A negative value indicates that points might be assigned to the wrong cluster. 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 </a:t>
            </a:r>
            <a:r>
              <a:rPr lang="en-US" b="1" dirty="0"/>
              <a:t>Davies-Bouldin Index</a:t>
            </a:r>
            <a:r>
              <a:rPr lang="en-US" dirty="0"/>
              <a:t>:  Evaluates the average similarity ratio of each cluster with the cluster most similar to it. It is a ratio of within-cluster distances to between-cluster distances. </a:t>
            </a:r>
          </a:p>
          <a:p>
            <a:pPr>
              <a:lnSpc>
                <a:spcPct val="150000"/>
              </a:lnSpc>
            </a:pPr>
            <a:r>
              <a:rPr lang="en-US" dirty="0"/>
              <a:t>Interpretation: Lower values indicate better clustering, with zero being the lowest possible value, indicating perfect clustering. 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 </a:t>
            </a:r>
            <a:r>
              <a:rPr lang="en-US" b="1" dirty="0"/>
              <a:t>Calinski-Harabasz Index: </a:t>
            </a:r>
            <a:r>
              <a:rPr lang="en-US" dirty="0"/>
              <a:t>Also known as the Variance Ratio Criterion, it measures the ratio of the sum of between-cluster dispersion and within-cluster dispersion. </a:t>
            </a:r>
          </a:p>
          <a:p>
            <a:pPr>
              <a:lnSpc>
                <a:spcPct val="150000"/>
              </a:lnSpc>
            </a:pPr>
            <a:r>
              <a:rPr lang="en-US" dirty="0"/>
              <a:t>Interpretation: Higher values indicate better-defined clusters. It is based on the idea that a good clustering result should have high between-cluster dispersion and low within-cluster dispersion.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509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7A0A9-63C0-1BC1-41D0-A7078ECBB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273" y="206155"/>
            <a:ext cx="7208686" cy="857535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r>
              <a:rPr lang="en-IN" b="1" dirty="0">
                <a:latin typeface="Algerian" panose="04020705040A02060702" pitchFamily="82" charset="0"/>
              </a:rPr>
              <a:t>Visualization and conclusion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6FC8DE-FA0E-DDAA-4AE9-F0FC27A91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4" y="1661808"/>
            <a:ext cx="5383369" cy="3534383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9CA4D7-3905-2814-9D64-1EE95BF0345B}"/>
              </a:ext>
            </a:extLst>
          </p:cNvPr>
          <p:cNvSpPr txBox="1"/>
          <p:nvPr/>
        </p:nvSpPr>
        <p:spPr>
          <a:xfrm>
            <a:off x="5549189" y="1345521"/>
            <a:ext cx="6096000" cy="5485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u="none" strike="noStrike" baseline="0" dirty="0">
                <a:latin typeface="Times New Roman" panose="02020603050405020304" pitchFamily="18" charset="0"/>
              </a:rPr>
              <a:t>Conclusions:</a:t>
            </a:r>
            <a:endParaRPr lang="en-US" sz="2000" b="0" i="0" u="none" strike="noStrike" baseline="0" dirty="0">
              <a:latin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en-US" sz="2000" b="0" i="0" u="none" strike="noStrike" baseline="0" dirty="0">
                <a:latin typeface="Times New Roman" panose="02020603050405020304" pitchFamily="18" charset="0"/>
              </a:rPr>
              <a:t>1. </a:t>
            </a:r>
            <a:r>
              <a:rPr lang="en-US" sz="2000" dirty="0">
                <a:latin typeface="Times New Roman" panose="02020603050405020304" pitchFamily="18" charset="0"/>
              </a:rPr>
              <a:t>O</a:t>
            </a:r>
            <a:r>
              <a:rPr lang="en-US" sz="2000" b="0" i="0" u="none" strike="noStrike" baseline="0" dirty="0">
                <a:latin typeface="Times New Roman" panose="02020603050405020304" pitchFamily="18" charset="0"/>
              </a:rPr>
              <a:t>lder companies tend to receive higher funding, likely due to their established presence and track record. 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</a:rPr>
              <a:t>2. </a:t>
            </a:r>
            <a:r>
              <a:rPr lang="en-US" sz="2000" b="0" i="0" u="none" strike="noStrike" baseline="0" dirty="0">
                <a:latin typeface="Times New Roman" panose="02020603050405020304" pitchFamily="18" charset="0"/>
              </a:rPr>
              <a:t>Recent companies generally have moderate funding, possibly reflecting their</a:t>
            </a:r>
            <a:r>
              <a:rPr lang="en-US" sz="2000" dirty="0">
                <a:latin typeface="Times New Roman" panose="02020603050405020304" pitchFamily="18" charset="0"/>
              </a:rPr>
              <a:t> </a:t>
            </a:r>
            <a:r>
              <a:rPr lang="en-US" sz="2000" b="0" i="0" u="none" strike="noStrike" baseline="0" dirty="0">
                <a:latin typeface="Times New Roman" panose="02020603050405020304" pitchFamily="18" charset="0"/>
              </a:rPr>
              <a:t>emerging status in the market.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</a:rPr>
              <a:t>3. </a:t>
            </a:r>
            <a:r>
              <a:rPr lang="en-US" sz="2000" b="0" i="0" u="none" strike="noStrike" baseline="0" dirty="0">
                <a:latin typeface="Times New Roman" panose="02020603050405020304" pitchFamily="18" charset="0"/>
              </a:rPr>
              <a:t>Companies in Cluster 4, founded very recently, have not yet</a:t>
            </a:r>
          </a:p>
          <a:p>
            <a:pPr algn="l">
              <a:lnSpc>
                <a:spcPct val="150000"/>
              </a:lnSpc>
            </a:pPr>
            <a:r>
              <a:rPr lang="en-US" sz="2000" b="0" i="0" u="none" strike="noStrike" baseline="0" dirty="0">
                <a:latin typeface="Times New Roman" panose="02020603050405020304" pitchFamily="18" charset="0"/>
              </a:rPr>
              <a:t>attracted significant funding, indicating their nascent stage. 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</a:rPr>
              <a:t>4. </a:t>
            </a:r>
            <a:r>
              <a:rPr lang="en-US" sz="2000" b="0" i="0" u="none" strike="noStrike" baseline="0" dirty="0">
                <a:latin typeface="Times New Roman" panose="02020603050405020304" pitchFamily="18" charset="0"/>
              </a:rPr>
              <a:t>The varied range of Cluster 3</a:t>
            </a:r>
          </a:p>
          <a:p>
            <a:pPr algn="l">
              <a:lnSpc>
                <a:spcPct val="150000"/>
              </a:lnSpc>
            </a:pPr>
            <a:r>
              <a:rPr lang="en-US" sz="2000" b="0" i="0" u="none" strike="noStrike" baseline="0" dirty="0">
                <a:latin typeface="Times New Roman" panose="02020603050405020304" pitchFamily="18" charset="0"/>
              </a:rPr>
              <a:t>indicates high funding is not strictly tied to the founding year, possibly reflecting outlier </a:t>
            </a:r>
            <a:r>
              <a:rPr lang="en-IN" sz="2000" b="0" i="0" u="none" strike="noStrike" baseline="0" dirty="0">
                <a:latin typeface="Times New Roman" panose="02020603050405020304" pitchFamily="18" charset="0"/>
              </a:rPr>
              <a:t>success stories.</a:t>
            </a:r>
            <a:endParaRPr lang="en-IN" sz="2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7AA1720-CAED-DE5E-6BB7-F00412012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956" y="5275658"/>
            <a:ext cx="4432043" cy="370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(</a:t>
            </a:r>
            <a:r>
              <a:rPr lang="en-IN" dirty="0" err="1"/>
              <a:t>i</a:t>
            </a:r>
            <a:r>
              <a:rPr lang="en-IN" dirty="0"/>
              <a:t>) Last funding amount v/s founding year</a:t>
            </a:r>
          </a:p>
        </p:txBody>
      </p:sp>
    </p:spTree>
    <p:extLst>
      <p:ext uri="{BB962C8B-B14F-4D97-AF65-F5344CB8AC3E}">
        <p14:creationId xmlns:p14="http://schemas.microsoft.com/office/powerpoint/2010/main" val="318974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0D299-E0D4-67A9-4CB8-8462AE203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5" y="679894"/>
            <a:ext cx="5434885" cy="41710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F84487-A222-C03A-193C-1DDD16C305BD}"/>
              </a:ext>
            </a:extLst>
          </p:cNvPr>
          <p:cNvSpPr txBox="1"/>
          <p:nvPr/>
        </p:nvSpPr>
        <p:spPr>
          <a:xfrm>
            <a:off x="5762944" y="551289"/>
            <a:ext cx="6096000" cy="5299977"/>
          </a:xfrm>
          <a:prstGeom prst="rect">
            <a:avLst/>
          </a:prstGeom>
          <a:gradFill>
            <a:gsLst>
              <a:gs pos="0">
                <a:srgbClr val="92D050">
                  <a:alpha val="99000"/>
                </a:srgbClr>
              </a:gs>
              <a:gs pos="74000">
                <a:schemeClr val="accent4">
                  <a:lumMod val="45000"/>
                  <a:lumOff val="55000"/>
                </a:schemeClr>
              </a:gs>
              <a:gs pos="24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r>
              <a:rPr lang="en-US" sz="2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>
              <a:lnSpc>
                <a:spcPct val="150000"/>
              </a:lnSpc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Companies with more employees generally attract more seed investors (Cluster 2), likely due to their perceived potential and operational scale. </a:t>
            </a:r>
          </a:p>
          <a:p>
            <a:pPr algn="l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fewer employees and high investors (Cluster 4 and Cluster 5) suggest some smaller</a:t>
            </a:r>
          </a:p>
          <a:p>
            <a:pPr algn="l">
              <a:lnSpc>
                <a:spcPct val="150000"/>
              </a:lnSpc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companies are highly valued by investors, possibly due to their innovative potential.</a:t>
            </a:r>
          </a:p>
          <a:p>
            <a:pPr algn="l">
              <a:lnSpc>
                <a:spcPct val="150000"/>
              </a:lnSpc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Conversely, some larger companies (Cluster 3) might not have as many seed investors, perhaps reflecting their funding strategies or market saturation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65724AF-6428-C1E4-A6EE-4D495271C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130338"/>
            <a:ext cx="7057243" cy="345788"/>
          </a:xfrm>
        </p:spPr>
        <p:txBody>
          <a:bodyPr>
            <a:normAutofit lnSpcReduction="10000"/>
          </a:bodyPr>
          <a:lstStyle/>
          <a:p>
            <a:r>
              <a:rPr lang="en-IN" dirty="0"/>
              <a:t>(ii) Employee count v/s Number of Investors in Seed</a:t>
            </a:r>
          </a:p>
        </p:txBody>
      </p:sp>
    </p:spTree>
    <p:extLst>
      <p:ext uri="{BB962C8B-B14F-4D97-AF65-F5344CB8AC3E}">
        <p14:creationId xmlns:p14="http://schemas.microsoft.com/office/powerpoint/2010/main" val="165764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CCA0A-675A-457C-ECEF-E5EA1A1EF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8467" y="488843"/>
            <a:ext cx="6357718" cy="5880314"/>
          </a:xfrm>
        </p:spPr>
        <p:txBody>
          <a:bodyPr>
            <a:normAutofit/>
          </a:bodyPr>
          <a:lstStyle/>
          <a:p>
            <a:pPr algn="l">
              <a:lnSpc>
                <a:spcPct val="160000"/>
              </a:lnSpc>
            </a:pPr>
            <a:r>
              <a:rPr lang="en-US" sz="2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Conclusions:</a:t>
            </a:r>
          </a:p>
          <a:p>
            <a:pPr marL="457200" indent="-457200" algn="l">
              <a:lnSpc>
                <a:spcPct val="160000"/>
              </a:lnSpc>
              <a:buFont typeface="+mj-lt"/>
              <a:buAutoNum type="arabicPeriod"/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Mid-aged companies receive moderate funding, while younger companies secure smaller amounts, highlighting their early-stage status and the cautious investment approach of funders. </a:t>
            </a:r>
          </a:p>
          <a:p>
            <a:pPr marL="457200" indent="-457200" algn="l">
              <a:lnSpc>
                <a:spcPct val="160000"/>
              </a:lnSpc>
              <a:buFont typeface="+mj-lt"/>
              <a:buAutoNum type="arabicPeriod"/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 3 suggests that regardless of age, some companies receive very high funding, possibly due to their significant </a:t>
            </a:r>
          </a:p>
          <a:p>
            <a:pPr marL="457200" indent="-457200" algn="l">
              <a:lnSpc>
                <a:spcPct val="160000"/>
              </a:lnSpc>
              <a:buFont typeface="+mj-lt"/>
              <a:buAutoNum type="arabicPeriod"/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different ages, indicating no strict correlation between age and funding for all companies.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D66115-412C-3C33-45A4-589EA134D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5018"/>
            <a:ext cx="5708467" cy="5153891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090301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0704E-0330-E593-B5F8-18CF0A09B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8705" y="237861"/>
            <a:ext cx="6949230" cy="807168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r>
              <a:rPr lang="en-IN" b="1" dirty="0">
                <a:latin typeface="Algerian" panose="04020705040A02060702" pitchFamily="82" charset="0"/>
              </a:rPr>
              <a:t>Recommendations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157F09-2477-0C8A-1CFC-B974706DBAB9}"/>
              </a:ext>
            </a:extLst>
          </p:cNvPr>
          <p:cNvSpPr txBox="1"/>
          <p:nvPr/>
        </p:nvSpPr>
        <p:spPr>
          <a:xfrm>
            <a:off x="949569" y="1174173"/>
            <a:ext cx="10292862" cy="5566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sz="2400" b="1" i="0" u="none" strike="noStrike" baseline="0" dirty="0">
                <a:latin typeface="Times New Roman" panose="02020603050405020304" pitchFamily="18" charset="0"/>
              </a:rPr>
              <a:t>Investment Strategies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: </a:t>
            </a:r>
          </a:p>
          <a:p>
            <a:pPr algn="l">
              <a:lnSpc>
                <a:spcPct val="150000"/>
              </a:lnSpc>
            </a:pP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Investors should consider the company's age and employee count as indicators of stability and growth potential.</a:t>
            </a:r>
          </a:p>
          <a:p>
            <a:pPr algn="l">
              <a:lnSpc>
                <a:spcPct val="150000"/>
              </a:lnSpc>
            </a:pPr>
            <a:r>
              <a:rPr lang="en-US" sz="2400" b="1" i="0" u="none" strike="noStrike" baseline="0" dirty="0">
                <a:latin typeface="Times New Roman" panose="02020603050405020304" pitchFamily="18" charset="0"/>
              </a:rPr>
              <a:t>2. Company Development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: </a:t>
            </a:r>
          </a:p>
          <a:p>
            <a:pPr algn="l">
              <a:lnSpc>
                <a:spcPct val="150000"/>
              </a:lnSpc>
            </a:pP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Startups should focus on building a robust team and demonstrating early successes to attract more investors.</a:t>
            </a:r>
          </a:p>
          <a:p>
            <a:pPr algn="l">
              <a:lnSpc>
                <a:spcPct val="150000"/>
              </a:lnSpc>
            </a:pPr>
            <a:r>
              <a:rPr lang="en-US" sz="2400" b="1" i="0" u="none" strike="noStrike" baseline="0" dirty="0">
                <a:latin typeface="Times New Roman" panose="02020603050405020304" pitchFamily="18" charset="0"/>
              </a:rPr>
              <a:t>3. Future Clustering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: </a:t>
            </a:r>
          </a:p>
          <a:p>
            <a:pPr algn="l">
              <a:lnSpc>
                <a:spcPct val="150000"/>
              </a:lnSpc>
            </a:pP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Further analysis with additional features such as market sector, revenue, and geographic location could provide deeper insights into the clustering </a:t>
            </a:r>
            <a:r>
              <a:rPr lang="en-IN" sz="2400" b="0" i="0" u="none" strike="noStrike" baseline="0" dirty="0">
                <a:latin typeface="Times New Roman" panose="02020603050405020304" pitchFamily="18" charset="0"/>
              </a:rPr>
              <a:t>patterns and investment strategies.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51982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3000">
              <a:srgbClr val="92D050">
                <a:lumMod val="39000"/>
                <a:lumOff val="61000"/>
              </a:srgb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7191" y="174983"/>
            <a:ext cx="7729728" cy="1188720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pPr algn="l"/>
            <a:r>
              <a:rPr sz="2200" dirty="0"/>
              <a:t>Background on Startups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271" y="1589649"/>
            <a:ext cx="6322898" cy="5378571"/>
          </a:xfrm>
        </p:spPr>
        <p:txBody>
          <a:bodyPr wrap="square">
            <a:noAutofit/>
          </a:bodyPr>
          <a:lstStyle/>
          <a:p>
            <a:r>
              <a:rPr sz="2000" b="1" dirty="0"/>
              <a:t>Startup Ecosystem Resilience: </a:t>
            </a:r>
            <a:endParaRPr lang="en-US" sz="2000" b="1" dirty="0"/>
          </a:p>
          <a:p>
            <a:pPr marL="0" indent="0">
              <a:buNone/>
            </a:pPr>
            <a:r>
              <a:rPr lang="en-IN" sz="2000" b="1" dirty="0"/>
              <a:t>    </a:t>
            </a:r>
            <a:r>
              <a:rPr sz="2000" dirty="0"/>
              <a:t>Global startup ecosystems thrive amidst challenges, nurturing innovation and reshaping industries. Understanding global trends crucial for India's ecosystem resilience.</a:t>
            </a:r>
          </a:p>
          <a:p>
            <a:r>
              <a:rPr sz="2000" b="1" dirty="0"/>
              <a:t>Regulatory Complexity Impact: </a:t>
            </a:r>
            <a:endParaRPr lang="en-US" sz="2000" b="1" dirty="0"/>
          </a:p>
          <a:p>
            <a:pPr marL="0" indent="0">
              <a:buNone/>
            </a:pPr>
            <a:r>
              <a:rPr sz="2000" dirty="0"/>
              <a:t>Analyzing regulatory hurdles essential for startups. </a:t>
            </a:r>
            <a:endParaRPr lang="en-US" sz="2000" dirty="0"/>
          </a:p>
          <a:p>
            <a:pPr marL="0" indent="0">
              <a:buNone/>
            </a:pPr>
            <a:r>
              <a:rPr sz="2000" dirty="0"/>
              <a:t>Effective policies drive growth,</a:t>
            </a:r>
            <a:r>
              <a:rPr lang="en-US" sz="2000" dirty="0"/>
              <a:t> </a:t>
            </a:r>
            <a:r>
              <a:rPr sz="2000" dirty="0"/>
              <a:t> facilitating success in competitive global markets.</a:t>
            </a:r>
          </a:p>
          <a:p>
            <a:r>
              <a:rPr sz="2000" b="1" dirty="0"/>
              <a:t>Innovation Disruption Dynamics: </a:t>
            </a:r>
            <a:endParaRPr lang="en-US" sz="2000" b="1" dirty="0"/>
          </a:p>
          <a:p>
            <a:pPr marL="0" indent="0">
              <a:buNone/>
            </a:pPr>
            <a:r>
              <a:rPr sz="2000" dirty="0"/>
              <a:t>Disruption by startups transforms economies globally. Analyzing disruptive factors enables strategic positioning and adaptation for sustainable growth.</a:t>
            </a:r>
          </a:p>
        </p:txBody>
      </p:sp>
      <p:pic>
        <p:nvPicPr>
          <p:cNvPr id="4100" name="Picture 4" descr="Top 25 startups in India listed by LinkedIn">
            <a:extLst>
              <a:ext uri="{FF2B5EF4-FFF2-40B4-BE49-F238E27FC236}">
                <a16:creationId xmlns:a16="http://schemas.microsoft.com/office/drawing/2014/main" id="{F4A6A48F-3B7E-0087-407D-8179F760D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185" y="2007363"/>
            <a:ext cx="4753225" cy="346249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DEB6702-89DC-5500-4496-BFF8FF331B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0511038"/>
              </p:ext>
            </p:extLst>
          </p:nvPr>
        </p:nvGraphicFramePr>
        <p:xfrm>
          <a:off x="72736" y="0"/>
          <a:ext cx="12119264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863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076132-2F9F-8AB5-D5FB-A796ED024000}"/>
              </a:ext>
            </a:extLst>
          </p:cNvPr>
          <p:cNvSpPr txBox="1"/>
          <p:nvPr/>
        </p:nvSpPr>
        <p:spPr>
          <a:xfrm>
            <a:off x="109471" y="76959"/>
            <a:ext cx="11973055" cy="4370427"/>
          </a:xfrm>
          <a:prstGeom prst="rect">
            <a:avLst/>
          </a:prstGeom>
          <a:gradFill>
            <a:gsLst>
              <a:gs pos="0">
                <a:srgbClr val="92D050">
                  <a:alpha val="99000"/>
                </a:srgbClr>
              </a:gs>
              <a:gs pos="74000">
                <a:schemeClr val="accent4">
                  <a:lumMod val="45000"/>
                  <a:lumOff val="55000"/>
                </a:schemeClr>
              </a:gs>
              <a:gs pos="24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Preprocess The Data</a:t>
            </a:r>
          </a:p>
          <a:p>
            <a:r>
              <a:rPr lang="en-US" sz="2000" dirty="0">
                <a:solidFill>
                  <a:schemeClr val="tx1"/>
                </a:solidFill>
              </a:rPr>
              <a:t>After preprocessing and cleaning the data, we have a dataset consisting of 212 companies and 10 remaining factors.</a:t>
            </a:r>
          </a:p>
          <a:p>
            <a:r>
              <a:rPr lang="en-US" sz="2000" dirty="0">
                <a:solidFill>
                  <a:schemeClr val="tx1"/>
                </a:solidFill>
              </a:rPr>
              <a:t>We dropped some columns because they were not important to be used in the model.</a:t>
            </a:r>
          </a:p>
          <a:p>
            <a:r>
              <a:rPr lang="en-US" sz="2000" dirty="0">
                <a:solidFill>
                  <a:schemeClr val="tx1"/>
                </a:solidFill>
              </a:rPr>
              <a:t>For cleaning, we used Python code to clean the data.</a:t>
            </a:r>
          </a:p>
          <a:p>
            <a:pPr marL="285744" indent="-285744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212121"/>
                </a:solidFill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rPr>
              <a:t>dataset</a:t>
            </a:r>
            <a:r>
              <a:rPr lang="en-IN" sz="2000" b="1" dirty="0">
                <a:solidFill>
                  <a:srgbClr val="AA22FF"/>
                </a:solidFill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IN" sz="2000" dirty="0">
                <a:solidFill>
                  <a:srgbClr val="212121"/>
                </a:solidFill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rPr>
              <a:t>dropna</a:t>
            </a:r>
            <a:r>
              <a:rPr lang="en-IN" sz="2000" dirty="0">
                <a:solidFill>
                  <a:srgbClr val="0055AA"/>
                </a:solidFill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IN" sz="2000" dirty="0">
                <a:solidFill>
                  <a:srgbClr val="212121"/>
                </a:solidFill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rPr>
              <a:t>inplace</a:t>
            </a:r>
            <a:r>
              <a:rPr lang="en-IN" sz="2000" b="1" dirty="0">
                <a:solidFill>
                  <a:srgbClr val="AA22FF"/>
                </a:solidFill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IN" sz="2000" b="1" dirty="0">
                <a:solidFill>
                  <a:srgbClr val="008000"/>
                </a:solidFill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IN" sz="2000" dirty="0">
                <a:solidFill>
                  <a:srgbClr val="0055AA"/>
                </a:solidFill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endParaRPr lang="en-IN" sz="2000" dirty="0">
              <a:solidFill>
                <a:srgbClr val="0055AA"/>
              </a:solidFill>
              <a:latin typeface="Consolas" panose="020B0609020204030204" pitchFamily="49" charset="0"/>
            </a:endParaRPr>
          </a:p>
          <a:p>
            <a:r>
              <a:rPr lang="en-IN" sz="2000" dirty="0">
                <a:solidFill>
                  <a:srgbClr val="0055AA"/>
                </a:solidFill>
                <a:latin typeface="Consolas" panose="020B0609020204030204" pitchFamily="49" charset="0"/>
              </a:rPr>
              <a:t>Dropna(): </a:t>
            </a:r>
            <a:r>
              <a:rPr lang="en-US" sz="2000" dirty="0">
                <a:solidFill>
                  <a:srgbClr val="0055AA"/>
                </a:solidFill>
                <a:latin typeface="Consolas" panose="020B0609020204030204" pitchFamily="49" charset="0"/>
              </a:rPr>
              <a:t>This is a method called on the DataFrame object. The dropna() method is used to handle missing data in the DataFrame, specifically rows containing missing values. </a:t>
            </a:r>
          </a:p>
          <a:p>
            <a:r>
              <a:rPr lang="en-US" sz="2000" dirty="0">
                <a:solidFill>
                  <a:srgbClr val="0055AA"/>
                </a:solidFill>
                <a:latin typeface="Consolas" panose="020B0609020204030204" pitchFamily="49" charset="0"/>
              </a:rPr>
              <a:t>Inplace=True :  By default, dropna() creates a new DataFrame excluding rows with missing values.  However,when we set inplace=True, the method modifies the original DataFrame itself instead of creating a new one.</a:t>
            </a:r>
            <a:endParaRPr lang="en-US" sz="2000" dirty="0"/>
          </a:p>
          <a:p>
            <a:r>
              <a:rPr lang="en-US" sz="2000" dirty="0"/>
              <a:t> </a:t>
            </a: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1C0069-B23A-D95F-4C7A-A317815658FF}"/>
              </a:ext>
            </a:extLst>
          </p:cNvPr>
          <p:cNvSpPr/>
          <p:nvPr/>
        </p:nvSpPr>
        <p:spPr>
          <a:xfrm>
            <a:off x="155049" y="4282635"/>
            <a:ext cx="11881900" cy="2366244"/>
          </a:xfrm>
          <a:prstGeom prst="rect">
            <a:avLst/>
          </a:prstGeom>
          <a:gradFill>
            <a:gsLst>
              <a:gs pos="0">
                <a:srgbClr val="92D050">
                  <a:alpha val="99000"/>
                </a:srgbClr>
              </a:gs>
              <a:gs pos="74000">
                <a:schemeClr val="accent4">
                  <a:lumMod val="45000"/>
                  <a:lumOff val="55000"/>
                </a:schemeClr>
              </a:gs>
              <a:gs pos="24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400" dirty="0"/>
              <a:t>In our project, since the dependent variable (what we're trying to predict) is company status, we need to convert it into a binary format.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Dependent Variable: Company Status (This is what we want to predict)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LabelEncoder: This library function helps convert categorical variables (like company status) into numerical labels (e.g., 0 or 1).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51074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531E9FB-AD28-21F1-BAE1-2F386461E623}"/>
              </a:ext>
            </a:extLst>
          </p:cNvPr>
          <p:cNvSpPr/>
          <p:nvPr/>
        </p:nvSpPr>
        <p:spPr>
          <a:xfrm>
            <a:off x="9331" y="0"/>
            <a:ext cx="12192001" cy="6858000"/>
          </a:xfrm>
          <a:prstGeom prst="rect">
            <a:avLst/>
          </a:prstGeom>
          <a:gradFill>
            <a:gsLst>
              <a:gs pos="0">
                <a:schemeClr val="dk1">
                  <a:tint val="48000"/>
                  <a:satMod val="105000"/>
                  <a:lumMod val="110000"/>
                </a:schemeClr>
              </a:gs>
              <a:gs pos="100000">
                <a:schemeClr val="dk1">
                  <a:tint val="78000"/>
                  <a:satMod val="109000"/>
                  <a:lumMod val="100000"/>
                </a:schemeClr>
              </a:gs>
            </a:gsLst>
            <a:lin ang="5400000" scaled="0"/>
          </a:gradFill>
          <a:effectLst>
            <a:outerShdw blurRad="50800" dist="381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1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</a:t>
            </a:r>
            <a:endParaRPr lang="en-IN" i="1" u="sng" dirty="0">
              <a:solidFill>
                <a:prstClr val="white"/>
              </a:solidFill>
              <a:latin typeface="Rockwell" panose="02060603020205020403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0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n-ea"/>
                <a:cs typeface="+mn-cs"/>
              </a:rPr>
              <a:t>CORRELATION AND MULTICOLLINEARITY ANALYSIS: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gerian" panose="04020705040A02060702" pitchFamily="82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correlation matrix is computed to see how features are </a:t>
            </a:r>
            <a:r>
              <a:rPr kumimoji="0" lang="en-I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related</a:t>
            </a:r>
            <a:r>
              <a:rPr kumimoji="0" lang="en-IN" sz="24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to each other</a:t>
            </a:r>
            <a:r>
              <a:rPr kumimoji="0" lang="en-IN" sz="18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Using python code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2A5B7F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correlation_matrix = pd.DataFrame(X_train, columns=features.columns).corr()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Here Correlation Matrix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83E2516-8126-979E-FCE0-ABDEEA2D4F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485577"/>
              </p:ext>
            </p:extLst>
          </p:nvPr>
        </p:nvGraphicFramePr>
        <p:xfrm>
          <a:off x="0" y="2661920"/>
          <a:ext cx="12182670" cy="41960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4220">
                  <a:extLst>
                    <a:ext uri="{9D8B030D-6E8A-4147-A177-3AD203B41FA5}">
                      <a16:colId xmlns:a16="http://schemas.microsoft.com/office/drawing/2014/main" val="1355876135"/>
                    </a:ext>
                  </a:extLst>
                </a:gridCol>
                <a:gridCol w="941121">
                  <a:extLst>
                    <a:ext uri="{9D8B030D-6E8A-4147-A177-3AD203B41FA5}">
                      <a16:colId xmlns:a16="http://schemas.microsoft.com/office/drawing/2014/main" val="2629172572"/>
                    </a:ext>
                  </a:extLst>
                </a:gridCol>
                <a:gridCol w="1007667">
                  <a:extLst>
                    <a:ext uri="{9D8B030D-6E8A-4147-A177-3AD203B41FA5}">
                      <a16:colId xmlns:a16="http://schemas.microsoft.com/office/drawing/2014/main" val="3504776767"/>
                    </a:ext>
                  </a:extLst>
                </a:gridCol>
                <a:gridCol w="1056183">
                  <a:extLst>
                    <a:ext uri="{9D8B030D-6E8A-4147-A177-3AD203B41FA5}">
                      <a16:colId xmlns:a16="http://schemas.microsoft.com/office/drawing/2014/main" val="1984113901"/>
                    </a:ext>
                  </a:extLst>
                </a:gridCol>
                <a:gridCol w="1545334">
                  <a:extLst>
                    <a:ext uri="{9D8B030D-6E8A-4147-A177-3AD203B41FA5}">
                      <a16:colId xmlns:a16="http://schemas.microsoft.com/office/drawing/2014/main" val="2823132161"/>
                    </a:ext>
                  </a:extLst>
                </a:gridCol>
                <a:gridCol w="1423393">
                  <a:extLst>
                    <a:ext uri="{9D8B030D-6E8A-4147-A177-3AD203B41FA5}">
                      <a16:colId xmlns:a16="http://schemas.microsoft.com/office/drawing/2014/main" val="2054335570"/>
                    </a:ext>
                  </a:extLst>
                </a:gridCol>
                <a:gridCol w="1493573">
                  <a:extLst>
                    <a:ext uri="{9D8B030D-6E8A-4147-A177-3AD203B41FA5}">
                      <a16:colId xmlns:a16="http://schemas.microsoft.com/office/drawing/2014/main" val="2561974757"/>
                    </a:ext>
                  </a:extLst>
                </a:gridCol>
                <a:gridCol w="2101179">
                  <a:extLst>
                    <a:ext uri="{9D8B030D-6E8A-4147-A177-3AD203B41FA5}">
                      <a16:colId xmlns:a16="http://schemas.microsoft.com/office/drawing/2014/main" val="4015178351"/>
                    </a:ext>
                  </a:extLst>
                </a:gridCol>
              </a:tblGrid>
              <a:tr h="794065">
                <a:tc>
                  <a:txBody>
                    <a:bodyPr/>
                    <a:lstStyle/>
                    <a:p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Founding Year </a:t>
                      </a:r>
                      <a:endParaRPr lang="en-IN" sz="1300" dirty="0"/>
                    </a:p>
                    <a:p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Employee Count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Last Funding Amount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Age of company in years </a:t>
                      </a:r>
                      <a:endParaRPr lang="en-IN" sz="1300" dirty="0"/>
                    </a:p>
                    <a:p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Number of Investors in Seed </a:t>
                      </a:r>
                      <a:endParaRPr lang="en-IN" sz="1300" dirty="0"/>
                    </a:p>
                    <a:p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Number of repeat investors</a:t>
                      </a:r>
                      <a:endParaRPr lang="en-IN" sz="1300" dirty="0"/>
                    </a:p>
                    <a:p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Last round of funding received </a:t>
                      </a:r>
                      <a:endParaRPr lang="en-IN" sz="1300" dirty="0"/>
                    </a:p>
                    <a:p>
                      <a:endParaRPr lang="en-IN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118448"/>
                  </a:ext>
                </a:extLst>
              </a:tr>
              <a:tr h="564668">
                <a:tc>
                  <a:txBody>
                    <a:bodyPr/>
                    <a:lstStyle/>
                    <a:p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Founding Year 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-0.3874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-0.2028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-1.000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0.2212</a:t>
                      </a:r>
                    </a:p>
                    <a:p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0.0427</a:t>
                      </a:r>
                    </a:p>
                    <a:p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-0.2028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146828"/>
                  </a:ext>
                </a:extLst>
              </a:tr>
              <a:tr h="498613">
                <a:tc>
                  <a:txBody>
                    <a:bodyPr/>
                    <a:lstStyle/>
                    <a:p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Employee Count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-0.3874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0.4442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0.3874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-0.1899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0.1834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0.4442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667937"/>
                  </a:ext>
                </a:extLst>
              </a:tr>
              <a:tr h="498613">
                <a:tc>
                  <a:txBody>
                    <a:bodyPr/>
                    <a:lstStyle/>
                    <a:p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Last Funding Amount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-0.2028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0.4442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0.2028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-0.1830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0.1224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1.000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911260"/>
                  </a:ext>
                </a:extLst>
              </a:tr>
              <a:tr h="421447">
                <a:tc>
                  <a:txBody>
                    <a:bodyPr/>
                    <a:lstStyle/>
                    <a:p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Age of company in years 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0.3874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0.2028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-0.2212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-0.0427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/>
                        <a:t>0.2028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239712"/>
                  </a:ext>
                </a:extLst>
              </a:tr>
              <a:tr h="498613">
                <a:tc>
                  <a:txBody>
                    <a:bodyPr/>
                    <a:lstStyle/>
                    <a:p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Number of Investors in Seed 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0.2212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-0.1899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-0.1830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-0.2212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0.2824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-0.1834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8554407"/>
                  </a:ext>
                </a:extLst>
              </a:tr>
              <a:tr h="421447">
                <a:tc>
                  <a:txBody>
                    <a:bodyPr/>
                    <a:lstStyle/>
                    <a:p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Number of repeat investors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0.0427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0.1834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0.1224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-0.0427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0.2824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0.1224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665742"/>
                  </a:ext>
                </a:extLst>
              </a:tr>
              <a:tr h="498613">
                <a:tc>
                  <a:txBody>
                    <a:bodyPr/>
                    <a:lstStyle/>
                    <a:p>
                      <a:r>
                        <a:rPr lang="en-US" sz="13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Last round of funding received </a:t>
                      </a:r>
                      <a:endParaRPr lang="en-IN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-0.2028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0.4442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0.2028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-0.1834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0.1224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1.000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6606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766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989A15-6325-FDA1-B961-BDD8BDF94535}"/>
              </a:ext>
            </a:extLst>
          </p:cNvPr>
          <p:cNvSpPr/>
          <p:nvPr/>
        </p:nvSpPr>
        <p:spPr>
          <a:xfrm>
            <a:off x="-115747" y="0"/>
            <a:ext cx="12307747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"We are observing that there is a negative correlation between many variables, so it is being interpreted as...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Interpretation: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Getting Leaner: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Older startups might become better at doing things with fewer people, working smarter as they grow.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Changing Direction: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Some startups change their plans over time, which might mean letting go of some employees who don't fit with the new plans.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Market Changes: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If the market for a startup's product or service changes, the startup might need to adjust its size accordingly.</a:t>
            </a:r>
          </a:p>
        </p:txBody>
      </p:sp>
    </p:spTree>
    <p:extLst>
      <p:ext uri="{BB962C8B-B14F-4D97-AF65-F5344CB8AC3E}">
        <p14:creationId xmlns:p14="http://schemas.microsoft.com/office/powerpoint/2010/main" val="116642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9E584469-DE0F-38A9-819C-E443EB24621B}"/>
              </a:ext>
            </a:extLst>
          </p:cNvPr>
          <p:cNvSpPr/>
          <p:nvPr/>
        </p:nvSpPr>
        <p:spPr>
          <a:xfrm>
            <a:off x="0" y="104173"/>
            <a:ext cx="12192000" cy="6753828"/>
          </a:xfrm>
          <a:prstGeom prst="flowChartProcess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65E0B8F7-8365-E540-0F3F-508A6C646F3D}"/>
              </a:ext>
            </a:extLst>
          </p:cNvPr>
          <p:cNvSpPr/>
          <p:nvPr/>
        </p:nvSpPr>
        <p:spPr>
          <a:xfrm>
            <a:off x="-48227" y="0"/>
            <a:ext cx="12192000" cy="6858000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Multicollinearity Check (VIF):  </a:t>
            </a:r>
          </a:p>
          <a:p>
            <a:pPr marL="342891" marR="0" lvl="0" indent="-342891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IN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Multicollinearity refers to a situation in statistical modeling where two or more predictor variables (independent variables) are highly correlated, meaning they contain similar information about the variance in the dependent variable (the outcome). </a:t>
            </a:r>
          </a:p>
          <a:p>
            <a:pPr marL="342891" marR="0" lvl="0" indent="-342891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2400" b="0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342891" marR="0" lvl="0" indent="-342891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Variance Inflation Factor (VIF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) is calculated for each feature to detect multicollinearity.</a:t>
            </a: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Rockwell" panose="02060603020205020403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High VIF values indicate high multicollinearity, which can affect model performance.</a:t>
            </a:r>
            <a:endParaRPr kumimoji="0" lang="en-IN" sz="24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8FC3CC-D677-1C96-A7C5-FDAA1ABA8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47" y="3429001"/>
            <a:ext cx="11771452" cy="332482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3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2F26C21C-628E-6D82-2A8A-5F18812DBD83}"/>
              </a:ext>
            </a:extLst>
          </p:cNvPr>
          <p:cNvSpPr/>
          <p:nvPr/>
        </p:nvSpPr>
        <p:spPr>
          <a:xfrm>
            <a:off x="0" y="4"/>
            <a:ext cx="12192000" cy="2610084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Interpretation of VIF </a:t>
            </a:r>
          </a:p>
          <a:p>
            <a:pPr marL="285744" marR="0" lvl="0" indent="-285744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VIF = 1: No correlation between the predictor and other variables. </a:t>
            </a:r>
          </a:p>
          <a:p>
            <a:pPr marL="285744" marR="0" lvl="0" indent="-285744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1 &lt; VIF &lt; 5: Moderate correlation, usually acceptable. </a:t>
            </a:r>
          </a:p>
          <a:p>
            <a:pPr marL="285744" marR="0" lvl="0" indent="-285744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VIF &gt; 5: High correlation, indicates problematic multicollinearity.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C84AAFBE-0992-F389-8380-A5F4C8201C5B}"/>
              </a:ext>
            </a:extLst>
          </p:cNvPr>
          <p:cNvSpPr/>
          <p:nvPr/>
        </p:nvSpPr>
        <p:spPr>
          <a:xfrm>
            <a:off x="0" y="2864731"/>
            <a:ext cx="12192000" cy="3478196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Split the dataset:  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Calibri" panose="020F0502020204030204" pitchFamily="34" charset="0"/>
                <a:cs typeface="Calibri" panose="020F0502020204030204" pitchFamily="34" charset="0"/>
              </a:rPr>
              <a:t>We have split our data into an 80-20 ratio, with 80% of the data being our training data and 20% of the data being our test data.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And we are making predictions for the entire model using only the test data.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By using library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from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sklearn.model_selection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train_test_split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200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212">
              <a:srgbClr val="E1EDC6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80C25E-5131-A9F6-0E5D-238334A8110A}"/>
              </a:ext>
            </a:extLst>
          </p:cNvPr>
          <p:cNvSpPr/>
          <p:nvPr/>
        </p:nvSpPr>
        <p:spPr>
          <a:xfrm>
            <a:off x="0" y="798788"/>
            <a:ext cx="12192000" cy="605921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620739-ADB2-86E7-CF41-D71C5A51A7EC}"/>
              </a:ext>
            </a:extLst>
          </p:cNvPr>
          <p:cNvSpPr/>
          <p:nvPr/>
        </p:nvSpPr>
        <p:spPr>
          <a:xfrm>
            <a:off x="2939423" y="798790"/>
            <a:ext cx="5349767" cy="65164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0" i="1" u="none" strike="noStrike" kern="1200" cap="none" spc="0" normalizeH="0" baseline="0" noProof="0" dirty="0">
                <a:ln w="22225">
                  <a:solidFill>
                    <a:srgbClr val="2A5B7F">
                      <a:lumMod val="50000"/>
                    </a:srgbClr>
                  </a:solidFill>
                  <a:prstDash val="solid"/>
                </a:ln>
                <a:solidFill>
                  <a:prstClr val="black"/>
                </a:solidFill>
                <a:effectLst>
                  <a:reflection blurRad="6350" stA="55000" endA="300" endPos="45500" dir="5400000" sy="-100000" algn="bl" rotWithShape="0"/>
                </a:effectLst>
                <a:uLnTx/>
                <a:uFillTx/>
                <a:latin typeface="Rockwell" panose="02060603020205020403"/>
                <a:ea typeface="+mn-ea"/>
                <a:cs typeface="+mn-cs"/>
              </a:rPr>
              <a:t>MACHINE LEARNING</a:t>
            </a:r>
          </a:p>
        </p:txBody>
      </p:sp>
      <p:pic>
        <p:nvPicPr>
          <p:cNvPr id="1026" name="Picture 2" descr="🔥 Matt Dancho (Business Science) 🔥 on X: &quot;The 3 types of machine learning  (that every data scientist should know). Here's 3 months of research in 3  minutes. Let's go! 1. The">
            <a:extLst>
              <a:ext uri="{FF2B5EF4-FFF2-40B4-BE49-F238E27FC236}">
                <a16:creationId xmlns:a16="http://schemas.microsoft.com/office/drawing/2014/main" id="{90A10E12-E73F-5C8B-680E-176379B19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0"/>
            <a:ext cx="12191999" cy="6858000"/>
          </a:xfrm>
          <a:prstGeom prst="rect">
            <a:avLst/>
          </a:prstGeom>
          <a:gradFill>
            <a:gsLst>
              <a:gs pos="47212">
                <a:srgbClr val="E1EDC6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199F643-A483-E0EF-B231-A393F49E5ADB}"/>
              </a:ext>
            </a:extLst>
          </p:cNvPr>
          <p:cNvSpPr/>
          <p:nvPr/>
        </p:nvSpPr>
        <p:spPr>
          <a:xfrm>
            <a:off x="1156139" y="84086"/>
            <a:ext cx="9984828" cy="77776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n-ea"/>
                <a:cs typeface="+mn-cs"/>
              </a:rPr>
              <a:t>3 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50845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B1E8B-41A1-2EC1-C42A-F0B5958ED4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2001" y="173038"/>
            <a:ext cx="9001463" cy="772479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Logistic Regression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217384-1827-86BF-4B54-DF87CB028A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1047" y="1915948"/>
            <a:ext cx="10566656" cy="3494123"/>
          </a:xfrm>
        </p:spPr>
        <p:txBody>
          <a:bodyPr/>
          <a:lstStyle/>
          <a:p>
            <a:r>
              <a:rPr lang="en-IN" spc="-151" dirty="0">
                <a:solidFill>
                  <a:schemeClr val="bg2"/>
                </a:solidFill>
              </a:rPr>
              <a:t>The logistic function, also known as the sigmoid function, is an S-shaped curve that maps any real-valued number to a value between 0 and 1. </a:t>
            </a:r>
          </a:p>
          <a:p>
            <a:endParaRPr lang="en-IN" spc="-151" dirty="0">
              <a:solidFill>
                <a:schemeClr val="bg2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B2415B5-47BA-9075-385F-2161ED084DC9}"/>
              </a:ext>
            </a:extLst>
          </p:cNvPr>
          <p:cNvGrpSpPr/>
          <p:nvPr/>
        </p:nvGrpSpPr>
        <p:grpSpPr>
          <a:xfrm>
            <a:off x="2249217" y="4901633"/>
            <a:ext cx="7394739" cy="448244"/>
            <a:chOff x="0" y="1187996"/>
            <a:chExt cx="5540375" cy="24551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CC7BDEC-D419-D9F8-8DBE-DDDD102D617C}"/>
                </a:ext>
              </a:extLst>
            </p:cNvPr>
            <p:cNvSpPr/>
            <p:nvPr/>
          </p:nvSpPr>
          <p:spPr>
            <a:xfrm>
              <a:off x="2695651" y="1187996"/>
              <a:ext cx="50673" cy="22438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368925" marR="893423" lvl="0" indent="-6351" algn="l" defTabSz="457200" rtl="0" eaLnBrk="1" fontAlgn="auto" latinLnBrk="0" hangingPunct="1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Times New Roman" panose="02020603050405020304" pitchFamily="18" charset="0"/>
                  <a:cs typeface="+mn-cs"/>
                </a:rPr>
                <a:t> </a:t>
              </a:r>
              <a:endParaRPr kumimoji="0" lang="en-IN" sz="1251" b="0" i="0" u="none" strike="noStrike" kern="1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endParaRPr>
            </a:p>
          </p:txBody>
        </p:sp>
        <p:sp>
          <p:nvSpPr>
            <p:cNvPr id="6" name="Shape 41508">
              <a:extLst>
                <a:ext uri="{FF2B5EF4-FFF2-40B4-BE49-F238E27FC236}">
                  <a16:creationId xmlns:a16="http://schemas.microsoft.com/office/drawing/2014/main" id="{1BEE336A-116E-C5C3-2E3C-0BA66C5D1406}"/>
                </a:ext>
              </a:extLst>
            </p:cNvPr>
            <p:cNvSpPr/>
            <p:nvPr/>
          </p:nvSpPr>
          <p:spPr>
            <a:xfrm>
              <a:off x="0" y="1424369"/>
              <a:ext cx="5540375" cy="9144"/>
            </a:xfrm>
            <a:custGeom>
              <a:avLst/>
              <a:gdLst/>
              <a:ahLst/>
              <a:cxnLst/>
              <a:rect l="0" t="0" r="0" b="0"/>
              <a:pathLst>
                <a:path w="5540375" h="9144">
                  <a:moveTo>
                    <a:pt x="0" y="0"/>
                  </a:moveTo>
                  <a:lnTo>
                    <a:pt x="5540375" y="0"/>
                  </a:lnTo>
                  <a:lnTo>
                    <a:pt x="5540375" y="9144"/>
                  </a:lnTo>
                  <a:lnTo>
                    <a:pt x="0" y="914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endParaRPr>
            </a:p>
          </p:txBody>
        </p:sp>
      </p:grpSp>
      <p:pic>
        <p:nvPicPr>
          <p:cNvPr id="1026" name="Picture 2" descr="Understanding Logistic Regression!!! | by Abhigyan | Analytics Vidhya |  Medium">
            <a:extLst>
              <a:ext uri="{FF2B5EF4-FFF2-40B4-BE49-F238E27FC236}">
                <a16:creationId xmlns:a16="http://schemas.microsoft.com/office/drawing/2014/main" id="{79E3E1FC-59D1-982C-B31B-75664978F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3" y="1546715"/>
            <a:ext cx="11125199" cy="480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FF8B881-C27E-C425-879D-9979627B9429}"/>
              </a:ext>
            </a:extLst>
          </p:cNvPr>
          <p:cNvSpPr/>
          <p:nvPr/>
        </p:nvSpPr>
        <p:spPr>
          <a:xfrm>
            <a:off x="0" y="1028152"/>
            <a:ext cx="12191999" cy="887799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87996" marR="888343" lvl="0" indent="-6351" algn="just" defTabSz="457200" rtl="0" eaLnBrk="1" fontAlgn="auto" latinLnBrk="0" hangingPunct="1">
              <a:lnSpc>
                <a:spcPct val="152000"/>
              </a:lnSpc>
              <a:spcBef>
                <a:spcPts val="0"/>
              </a:spcBef>
              <a:spcAft>
                <a:spcPts val="15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The logistic function, also known as the sigmoid function, is an S-shaped curve that maps any real-valued number to a value between 0 and 1. </a:t>
            </a:r>
          </a:p>
        </p:txBody>
      </p:sp>
    </p:spTree>
    <p:extLst>
      <p:ext uri="{BB962C8B-B14F-4D97-AF65-F5344CB8AC3E}">
        <p14:creationId xmlns:p14="http://schemas.microsoft.com/office/powerpoint/2010/main" val="4284058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B2946-91FD-270C-450D-99E8AA018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 descr="Everything You Need to Know About Logistic Regression - Spiceworks">
            <a:extLst>
              <a:ext uri="{FF2B5EF4-FFF2-40B4-BE49-F238E27FC236}">
                <a16:creationId xmlns:a16="http://schemas.microsoft.com/office/drawing/2014/main" id="{2DCD0CC6-25B9-50DC-BA06-1286EB60A74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"/>
            <a:ext cx="12192000" cy="68580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510729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Learn about logistic regression in trading | QuantInsti posted on the topic  | LinkedIn">
            <a:extLst>
              <a:ext uri="{FF2B5EF4-FFF2-40B4-BE49-F238E27FC236}">
                <a16:creationId xmlns:a16="http://schemas.microsoft.com/office/drawing/2014/main" id="{6ACB21BA-6978-5C36-956F-D7FD852DC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3" y="1718442"/>
            <a:ext cx="7725103" cy="513955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EF08778-CE23-C75F-7B4C-5401BA0CA873}"/>
              </a:ext>
            </a:extLst>
          </p:cNvPr>
          <p:cNvSpPr/>
          <p:nvPr/>
        </p:nvSpPr>
        <p:spPr>
          <a:xfrm>
            <a:off x="84083" y="1082567"/>
            <a:ext cx="7725104" cy="9879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0B0004020202020204" pitchFamily="34" charset="0"/>
                <a:ea typeface="+mn-ea"/>
                <a:cs typeface="+mn-cs"/>
              </a:rPr>
              <a:t>Step To Use Logistic Regression 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C63AF48E-B12C-1588-A678-21E8A26A190C}"/>
              </a:ext>
            </a:extLst>
          </p:cNvPr>
          <p:cNvSpPr/>
          <p:nvPr/>
        </p:nvSpPr>
        <p:spPr>
          <a:xfrm>
            <a:off x="6863255" y="6243148"/>
            <a:ext cx="945932" cy="614855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3076" name="Picture 4" descr="Everything You Need to Know About Logistic Regression - Spiceworks">
            <a:extLst>
              <a:ext uri="{FF2B5EF4-FFF2-40B4-BE49-F238E27FC236}">
                <a16:creationId xmlns:a16="http://schemas.microsoft.com/office/drawing/2014/main" id="{956622B5-68B3-87FA-AC5E-87CB47E93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33" y="189187"/>
            <a:ext cx="3930869" cy="43092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3313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6348" y="2321170"/>
            <a:ext cx="8992873" cy="4157354"/>
          </a:xfrm>
        </p:spPr>
        <p:txBody>
          <a:bodyPr wrap="square">
            <a:noAutofit/>
          </a:bodyPr>
          <a:lstStyle/>
          <a:p>
            <a:pPr marL="0" indent="0" algn="just">
              <a:buNone/>
            </a:pPr>
            <a:r>
              <a:rPr lang="en-US" sz="2800" dirty="0"/>
              <a:t>1.  What are the key determinants of startup success within the chosen ecosystem?</a:t>
            </a:r>
          </a:p>
          <a:p>
            <a:pPr marL="0" indent="0" algn="just">
              <a:buNone/>
            </a:pPr>
            <a:r>
              <a:rPr lang="en-US" sz="2800" dirty="0"/>
              <a:t>2.  How do various factors, such as funding sources, industry sector, and geographic location, influence the performance and outcomes of startups? </a:t>
            </a:r>
          </a:p>
          <a:p>
            <a:pPr marL="0" indent="0" algn="just">
              <a:buNone/>
            </a:pPr>
            <a:r>
              <a:rPr lang="en-US" sz="2800" dirty="0"/>
              <a:t>3. What are the common patterns or trends observed among successful startups, and how do they differ from those of failed startups? </a:t>
            </a:r>
            <a:endParaRPr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750101" y="6478524"/>
            <a:ext cx="2556662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 algn="ctr">
              <a:defRPr sz="600"/>
            </a:pPr>
            <a:r>
              <a:rPr>
                <a:hlinkClick r:id="rId2"/>
              </a:rPr>
              <a:t>Photo by HANUMAN PHOTO STUDIO🏕️📸 on Pexels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2EF5EDD-58ED-FC20-7C58-3B74F5B31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0438" y="476250"/>
            <a:ext cx="7731125" cy="1189038"/>
          </a:xfr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/>
          <a:p>
            <a:pPr algn="l"/>
            <a:r>
              <a:rPr sz="2400" b="1" dirty="0"/>
              <a:t>Research Questions and Objective</a:t>
            </a:r>
            <a:r>
              <a:rPr sz="2000" b="1" dirty="0"/>
              <a:t>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C49854B-29FE-8A03-A2D0-ED0F87A981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6FFBC7-F84E-496A-C9C4-1118DDD21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61" y="1345325"/>
            <a:ext cx="6937467" cy="5192111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10C1646-09B2-C2E3-42D4-2112ED1504F6}"/>
              </a:ext>
            </a:extLst>
          </p:cNvPr>
          <p:cNvSpPr/>
          <p:nvPr/>
        </p:nvSpPr>
        <p:spPr>
          <a:xfrm>
            <a:off x="7807634" y="664286"/>
            <a:ext cx="3726156" cy="488861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A decision tree is a type of machine learning algorithm that resembles a flowchart. It's used for making predictions or classifications based on a series of questions about the data.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Decision Tree has two properties:</a:t>
            </a:r>
          </a:p>
          <a:p>
            <a:pPr marL="342891" marR="0" lvl="0" indent="-342891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Low bias</a:t>
            </a:r>
          </a:p>
          <a:p>
            <a:pPr marL="342891" marR="0" lvl="0" indent="-342891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High Variance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A57B06-3A21-F93E-C36A-0B66B03E6189}"/>
              </a:ext>
            </a:extLst>
          </p:cNvPr>
          <p:cNvSpPr/>
          <p:nvPr/>
        </p:nvSpPr>
        <p:spPr>
          <a:xfrm>
            <a:off x="584639" y="193948"/>
            <a:ext cx="6099943" cy="47033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n-ea"/>
                <a:cs typeface="+mn-cs"/>
              </a:rPr>
              <a:t>DECISION TREE ALGORITHM</a:t>
            </a:r>
          </a:p>
        </p:txBody>
      </p:sp>
    </p:spTree>
    <p:extLst>
      <p:ext uri="{BB962C8B-B14F-4D97-AF65-F5344CB8AC3E}">
        <p14:creationId xmlns:p14="http://schemas.microsoft.com/office/powerpoint/2010/main" val="236673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1426DA0-119B-31B4-EA95-26CA8DD750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CCA122-30F6-ACB0-4E58-7B49844E4A42}"/>
              </a:ext>
            </a:extLst>
          </p:cNvPr>
          <p:cNvSpPr/>
          <p:nvPr/>
        </p:nvSpPr>
        <p:spPr>
          <a:xfrm>
            <a:off x="676681" y="309808"/>
            <a:ext cx="5766955" cy="8001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n-ea"/>
                <a:cs typeface="+mn-cs"/>
              </a:rPr>
              <a:t>RANDOM FOREST ALGORITHM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C2B19E1-3AFF-9873-19EA-65D3B97A29A2}"/>
              </a:ext>
            </a:extLst>
          </p:cNvPr>
          <p:cNvSpPr/>
          <p:nvPr/>
        </p:nvSpPr>
        <p:spPr>
          <a:xfrm>
            <a:off x="126124" y="1250731"/>
            <a:ext cx="6503276" cy="511853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012F6F-9236-254E-748E-7956721BE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45" y="2331386"/>
            <a:ext cx="5395428" cy="3627434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ED95BDC-46E0-6B73-EFF4-734F1CB9B606}"/>
              </a:ext>
            </a:extLst>
          </p:cNvPr>
          <p:cNvSpPr/>
          <p:nvPr/>
        </p:nvSpPr>
        <p:spPr>
          <a:xfrm>
            <a:off x="7306081" y="105103"/>
            <a:ext cx="4209238" cy="6558456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Random forest is a machine learning technique that builds on the concept of decision trees [decision tree]. Imagine a forest instead of a single tree - that's the core idea! It combines the predictions of multiple decision trees to get a more accurate and robust outcome.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When we combine multiple decision trees using majority voting, we achieve a remarkable effect: high variance is transformed into low variance, and the overall error rate is significantly reduced. This leads to enhanced accuracy, making predictions more precise and reliable.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58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212">
              <a:srgbClr val="E1EDC6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E48B77A6-2D43-E1A3-C3E9-20305ED611A6}"/>
              </a:ext>
            </a:extLst>
          </p:cNvPr>
          <p:cNvSpPr/>
          <p:nvPr/>
        </p:nvSpPr>
        <p:spPr>
          <a:xfrm>
            <a:off x="0" y="1"/>
            <a:ext cx="8681013" cy="6858000"/>
          </a:xfrm>
          <a:prstGeom prst="flowChartProcess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362576" marR="893423" lvl="0" indent="-6351" algn="l" defTabSz="4572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2035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362576" marR="893423" lvl="0" indent="-6351" algn="l" defTabSz="4572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2035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362576" marR="893423" lvl="0" indent="-6351" algn="l" defTabSz="4572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2035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  <a:t> </a:t>
            </a:r>
            <a:r>
              <a:rPr kumimoji="0" lang="en-IN" sz="2000" b="1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  <a:t>Model Performance Metrics</a:t>
            </a:r>
            <a:r>
              <a:rPr kumimoji="0" lang="en-I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  <a:t>: </a:t>
            </a:r>
            <a:endParaRPr kumimoji="0" lang="en-IN" sz="20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Times New Roman" panose="02020603050405020304" pitchFamily="18" charset="0"/>
              <a:cs typeface="+mn-cs"/>
            </a:endParaRPr>
          </a:p>
          <a:p>
            <a:pPr marL="342891" marR="718167" lvl="0" indent="-342891" algn="l" defTabSz="4572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ts val="2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000" b="1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Accuracy</a:t>
            </a:r>
            <a:r>
              <a:rPr kumimoji="0" lang="en-I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The proportion of correctly predicted instances over the total instances. It gives a general sense of the model's performance. </a:t>
            </a:r>
            <a:endParaRPr kumimoji="0" lang="en-IN" sz="20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891" marR="718167" lvl="0" indent="-342891" algn="l" defTabSz="4572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ts val="2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000" b="1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Precision</a:t>
            </a:r>
            <a:r>
              <a:rPr kumimoji="0" lang="en-I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Indicates how many of the predicted positives are actual positives. High precision means fewer false positives. </a:t>
            </a:r>
            <a:endParaRPr kumimoji="0" lang="en-IN" sz="20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891" marR="718167" lvl="0" indent="-342891" algn="l" defTabSz="4572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ts val="2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000" b="1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Recall (Sensitivity)</a:t>
            </a:r>
            <a:r>
              <a:rPr kumimoji="0" lang="en-I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Indicates how many actual positives are correctly predicted. High recall means fewer false negatives. </a:t>
            </a:r>
            <a:endParaRPr kumimoji="0" lang="en-IN" sz="20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891" marR="718167" lvl="0" indent="-342891" algn="l" defTabSz="4572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ts val="20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000" b="1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F1-score</a:t>
            </a:r>
            <a:r>
              <a:rPr kumimoji="0" lang="en-I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The harmonic mean of precision and recall. It balances the trade-off between precision and recall. </a:t>
            </a:r>
            <a:endParaRPr kumimoji="0" lang="en-IN" sz="2000" b="0" i="0" u="none" strike="noStrike" kern="1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891" marR="718167" lvl="0" indent="-342891" algn="l" defTabSz="4572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ts val="1785"/>
              </a:spcAft>
              <a:buClr>
                <a:srgbClr val="000000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000" b="1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ROC-AUC</a:t>
            </a:r>
            <a:r>
              <a:rPr kumimoji="0" lang="en-IN" sz="2000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Measures the model's ability to distinguish between classes. A higher AUC value indicates better performance. 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B51ECA6-3775-D2A2-312B-27B2F9E4A5D3}"/>
              </a:ext>
            </a:extLst>
          </p:cNvPr>
          <p:cNvSpPr/>
          <p:nvPr/>
        </p:nvSpPr>
        <p:spPr>
          <a:xfrm>
            <a:off x="0" y="81023"/>
            <a:ext cx="7928658" cy="1145895"/>
          </a:xfrm>
          <a:prstGeom prst="round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1" u="none" strike="noStrike" kern="1200" cap="none" spc="0" normalizeH="0" baseline="0" noProof="0" dirty="0">
                <a:ln w="6600">
                  <a:solidFill>
                    <a:srgbClr val="50BEA3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50BEA3"/>
                  </a:outerShdw>
                </a:effectLst>
                <a:uLnTx/>
                <a:uFillTx/>
                <a:latin typeface="Bookman Old Style" panose="02050604050505020204"/>
                <a:ea typeface="+mn-ea"/>
                <a:cs typeface="+mn-cs"/>
              </a:rPr>
              <a:t>MACHINE LEARNING TECHNIQUES</a:t>
            </a:r>
            <a:endParaRPr kumimoji="0" lang="en-IN" sz="3200" b="0" i="1" u="none" strike="noStrike" kern="1200" cap="none" spc="0" normalizeH="0" baseline="0" noProof="0" dirty="0">
              <a:ln w="0">
                <a:solidFill>
                  <a:prstClr val="black"/>
                </a:solidFill>
              </a:ln>
              <a:solidFill>
                <a:sysClr val="windowText" lastClr="000000"/>
              </a:solidFill>
              <a:effectLst/>
              <a:uLnTx/>
              <a:uFillTx/>
              <a:latin typeface="Bookman Old Style" panose="02050604050505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FB874B-9342-4C1B-61B0-D75B6C061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8415" y="0"/>
            <a:ext cx="38080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49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EE5F6C45-EF3E-8B22-3247-C886DE2F2A9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ROC Curve (</a:t>
            </a: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Receiver Operating Characteristic curve)</a:t>
            </a:r>
            <a:endParaRPr kumimoji="0" lang="en-US" sz="28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The ROC curve is a graphical representation of the performance of a binary classification model. It plots the True Positive Rate (TPR) against the False Positive Rate (FPR) at various threshold settings. 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True Positive Rate (TPR), also known as Sensitivity or Recall, is defined as: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      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False Positive Rate (FPR) is defined as: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                    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AUC (Area Under the Curve)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The AUC represents the area under the ROC curve and provides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a single scalar value to summarize the performance of the model.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The AUC value ranges from 0 to 1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2CC2D-09AA-8425-26AE-1F58D876E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183" y="1657762"/>
            <a:ext cx="3886200" cy="96202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F7DC9F-A65D-5D02-95EF-79E73CEA9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183" y="3390737"/>
            <a:ext cx="3886200" cy="10287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B4AEBDB-43E6-0B58-EF2A-6D5A31BC2454}"/>
              </a:ext>
            </a:extLst>
          </p:cNvPr>
          <p:cNvSpPr/>
          <p:nvPr/>
        </p:nvSpPr>
        <p:spPr>
          <a:xfrm>
            <a:off x="7523018" y="2992582"/>
            <a:ext cx="4426527" cy="3740727"/>
          </a:xfrm>
          <a:prstGeom prst="roundRect">
            <a:avLst/>
          </a:prstGeom>
          <a:solidFill>
            <a:schemeClr val="tx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, where: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AUC = 1: The model perfectly distinguishes between all the positive and negative classes.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AUC = 0.5: The model performs no better than random guessing. 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AUC &lt; 0.5: The model performs worse than random guessing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400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9B4439-4897-6BB0-0AF4-930D0AF32CD1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000000"/>
                </a:highlight>
                <a:uLnTx/>
                <a:uFillTx/>
                <a:latin typeface="Rockwell" panose="02060603020205020403"/>
                <a:ea typeface="+mn-ea"/>
                <a:cs typeface="+mn-cs"/>
              </a:rPr>
              <a:t>LLL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000000"/>
              </a:highlight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000000"/>
              </a:highlight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000000"/>
              </a:highlight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000000"/>
              </a:highlight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5484FB-0D63-0DB4-E069-77A6AA52ACD7}"/>
              </a:ext>
            </a:extLst>
          </p:cNvPr>
          <p:cNvSpPr/>
          <p:nvPr/>
        </p:nvSpPr>
        <p:spPr>
          <a:xfrm>
            <a:off x="683039" y="143237"/>
            <a:ext cx="10590703" cy="320565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pandas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as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pd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numpy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as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np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seaborn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as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sns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matplotlib.pyplot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as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plt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from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sklearn.model_selection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train_test_split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from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sklearn.preprocessing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StandardScaler, LabelEncoder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from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sklearn.linear_model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LogisticRegression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from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sklearn.tree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DecisionTreeClassifier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from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sklearn.ensemble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RandomForestClassifier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from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sklearn.metrics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accuracy_score, mean_squared_error, r2_score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from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statsmodels.stats.outliers_influence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import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variance_inflation_factor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67C675-7457-C162-8205-0CC340892ACD}"/>
              </a:ext>
            </a:extLst>
          </p:cNvPr>
          <p:cNvSpPr/>
          <p:nvPr/>
        </p:nvSpPr>
        <p:spPr>
          <a:xfrm>
            <a:off x="0" y="3492129"/>
            <a:ext cx="12192000" cy="336587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MODEL TRAINING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9EC544">
                    <a:lumMod val="75000"/>
                  </a:srgbClr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LOGISTIC REGRESSION</a:t>
            </a: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9EC544">
                    <a:lumMod val="75000"/>
                  </a:srgbClr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                           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                                                                              Accuracy:  88.67%  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                                                                               MSE :  0.11320  ( showing minimal prediction errors)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804CB0-9FC6-EE75-6946-4BD240B78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267" y="3541189"/>
            <a:ext cx="4619625" cy="866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96943A-457F-B7A2-1383-4AEDFE20E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278" y="4294207"/>
            <a:ext cx="4337492" cy="24446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014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58C389-D722-0947-8195-CC327C9D5AA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1" u="none" strike="noStrike" kern="1200" cap="none" spc="0" normalizeH="0" baseline="0" noProof="0" dirty="0">
                <a:ln>
                  <a:noFill/>
                </a:ln>
                <a:solidFill>
                  <a:srgbClr val="9EC544">
                    <a:lumMod val="75000"/>
                  </a:srgbClr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2. Decision Tree Analysis:                                3. Random Forest Analysis 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1" u="none" strike="noStrike" kern="1200" cap="none" spc="0" normalizeH="0" baseline="0" noProof="0" dirty="0">
                <a:ln>
                  <a:noFill/>
                </a:ln>
                <a:solidFill>
                  <a:srgbClr val="9EC544">
                    <a:lumMod val="75000"/>
                  </a:srgbClr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                                                                                  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1" i="1" u="none" strike="noStrike" kern="1200" cap="none" spc="0" normalizeH="0" baseline="0" noProof="0" dirty="0">
              <a:ln>
                <a:noFill/>
              </a:ln>
              <a:solidFill>
                <a:srgbClr val="9EC544">
                  <a:lumMod val="75000"/>
                </a:srgbClr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950626-DF7D-9843-5BD3-4636B86E6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61" y="59531"/>
            <a:ext cx="8681496" cy="16998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09F831-0015-C174-31FF-DB257F0E5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60" y="2366359"/>
            <a:ext cx="4202093" cy="2846103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5A2D9D-53AB-205F-7552-C63A2282A2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7139" y="2391165"/>
            <a:ext cx="4372169" cy="297331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26675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EECB39D-5161-6241-DE15-15F136DE52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DBB107-3970-85EE-5696-CDF84CED7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6805" y="648182"/>
            <a:ext cx="7593335" cy="6060584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6FEFEEA-8EC5-FA57-E028-8DC4BB22C737}"/>
              </a:ext>
            </a:extLst>
          </p:cNvPr>
          <p:cNvSpPr/>
          <p:nvPr/>
        </p:nvSpPr>
        <p:spPr>
          <a:xfrm>
            <a:off x="306730" y="350134"/>
            <a:ext cx="3773346" cy="6157732"/>
          </a:xfrm>
          <a:prstGeom prst="round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Feature Importance in Random Forest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The random forest model provided insights into which features are most influential in predicting the company status.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Feature Importances: [0.10282555 0.2504885 0.19675679 0.12441246 0.08251287 0.0727347 0.17026913] 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9676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212">
              <a:srgbClr val="E1EDC6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E4810D-6076-1525-4336-D4D0CF32BA7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7212">
                <a:srgbClr val="E1EDC6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•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Model Choice: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Random Forest trumps Logistic Regression for predicting company status due to better accuracy and handling of complex data.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•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Enhancing Predictions: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Fine-tuning the Random Forest model and addressing multicollinearity can further improve prediction reliability.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•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Key Success Factors: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Feature importance analysis reveals </a:t>
            </a:r>
            <a:r>
              <a:rPr lang="en-US" sz="2400" dirty="0">
                <a:solidFill>
                  <a:prstClr val="black"/>
                </a:solidFill>
                <a:latin typeface="Rockwell" panose="02060603020205020403"/>
              </a:rPr>
              <a:t>number of employees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, number of investors, and funding details as critical for success.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•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Actionable Insights: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These findings inform strategic decisions on resource allocation and guide future research.</a:t>
            </a:r>
            <a:endParaRPr kumimoji="0" lang="en-IN" sz="24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1780BED-D447-1A22-BCBA-8681B22CE25B}"/>
              </a:ext>
            </a:extLst>
          </p:cNvPr>
          <p:cNvSpPr/>
          <p:nvPr/>
        </p:nvSpPr>
        <p:spPr>
          <a:xfrm>
            <a:off x="196768" y="138898"/>
            <a:ext cx="4109013" cy="85652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gerian" panose="04020705040A02060702" pitchFamily="82" charset="0"/>
                <a:ea typeface="+mn-ea"/>
                <a:cs typeface="+mn-cs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3507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677E80-D28D-9527-A21E-7CDA304324B7}"/>
              </a:ext>
            </a:extLst>
          </p:cNvPr>
          <p:cNvSpPr txBox="1"/>
          <p:nvPr/>
        </p:nvSpPr>
        <p:spPr>
          <a:xfrm>
            <a:off x="-11575" y="92598"/>
            <a:ext cx="12191999" cy="6407780"/>
          </a:xfrm>
          <a:prstGeom prst="rect">
            <a:avLst/>
          </a:prstGeom>
          <a:gradFill>
            <a:gsLst>
              <a:gs pos="47212">
                <a:srgbClr val="E1EDC6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0" lang="en-US" sz="36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REFERENCES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1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. Grilli, L., &amp; Murtinu, S. (2014). Government, venture capital and the growth of European high-tech entrepreneurial firms. Research Policy, 43(9), 1523-1543.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2. Autio, E., &amp; Acs, Z. (2010). Global Entrepreneurship Index. GEDI Institute.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3. Baum, J. A. C., &amp; Silverman, B. S. (2004). Picking winners or building them? Alliance, intellectual, and human capital as selection criteria in venture financing and performance of biotechnology startups.      Journal of Business Venturing, 19(3), 411-436.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 4. The Elements of Statistical Learning (2009) by Trevor Hastie, Robert Tibshirani, and Jerome Friedman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5. Brush, C. G., Edelman, L. F., &amp; Manolov, T. S. (2015). The impact of resources on small firm internationalization. Journal of Small Business Strategy, 15(2), 1-17.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6. Pandey, A., &amp; Jha, S. (2017). Clustering Indian startups: An exploratory study. Journal of Entrepreneurship and Innovation in Emerging Economies, 3(1), 1-14. </a:t>
            </a:r>
          </a:p>
        </p:txBody>
      </p:sp>
    </p:spTree>
    <p:extLst>
      <p:ext uri="{BB962C8B-B14F-4D97-AF65-F5344CB8AC3E}">
        <p14:creationId xmlns:p14="http://schemas.microsoft.com/office/powerpoint/2010/main" val="172850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212">
              <a:srgbClr val="E1EDC6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8B5503-C892-E73E-C00C-FADB8C2CF6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7212">
                <a:srgbClr val="E1EDC6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7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. Sharma, R., &amp; Mathur, N. (2019). Regional analysis of startup ecosystem in India: A clustering approach. International Journal of Business and Economics, 8(3), 267284.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8. Induction of Decision Trees (1986) by J. R. Quinlan: This paper details the ID3 algorithm, a core decision tree learning algorithm.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9. Random Forests (2001) by Leo Breiman: This influential paper introduces the concept of random forests and explores their properties. 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10. Agarwal, P., &amp; Upadhyay, A. (2018). Impact of Startup India initiative on startup ecosystem in India: A logistic regression analysis. Journal of Entrepreneurship and Innovation Management, 7(2), 19-35. </a:t>
            </a:r>
          </a:p>
          <a:p>
            <a:pPr marL="0" marR="0" lvl="0" indent="0" algn="l" defTabSz="457200" rtl="0" eaLnBrk="1" fontAlgn="auto" latinLnBrk="0" hangingPunct="1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11. Jain, A., &amp; Kumar, M. (2020). Determinants of startup success in India: A logistic regression approach. South Asian Journal of Business Studies, 9(1), 22-40. 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175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92" y="293412"/>
            <a:ext cx="9518072" cy="932715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/>
          <a:p>
            <a:r>
              <a:rPr b="1" dirty="0">
                <a:latin typeface="Algerian" panose="04020705040A02060702" pitchFamily="82" charset="0"/>
              </a:rPr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991" y="1226126"/>
            <a:ext cx="8465128" cy="5631873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b="1" dirty="0"/>
              <a:t>Cluster Analysis in Global Startup Studies: </a:t>
            </a:r>
            <a:endParaRPr lang="en-US" b="1" dirty="0"/>
          </a:p>
          <a:p>
            <a:pPr marL="0" indent="0">
              <a:lnSpc>
                <a:spcPct val="150000"/>
              </a:lnSpc>
              <a:buNone/>
            </a:pPr>
            <a:r>
              <a:rPr dirty="0"/>
              <a:t>Global studies employ cluster analysis to segment startups into distinct groups based on innovation activities, growth trajectories, and funding needs. Insights from clusters inform strategic decision-making.</a:t>
            </a:r>
          </a:p>
          <a:p>
            <a:pPr>
              <a:lnSpc>
                <a:spcPct val="150000"/>
              </a:lnSpc>
            </a:pPr>
            <a:r>
              <a:rPr b="1" dirty="0"/>
              <a:t>Logistic Regression in Indian Startup Studies:</a:t>
            </a:r>
            <a:endParaRPr lang="en-US" b="1" dirty="0"/>
          </a:p>
          <a:p>
            <a:pPr marL="0" indent="0">
              <a:lnSpc>
                <a:spcPct val="150000"/>
              </a:lnSpc>
              <a:buNone/>
            </a:pPr>
            <a:r>
              <a:rPr b="1" dirty="0"/>
              <a:t> </a:t>
            </a:r>
            <a:r>
              <a:rPr dirty="0"/>
              <a:t>Indian research utilizes logistic regression to identify success factors like market access, policies, and entrepreneurial skills. Findings guide investment decisions and optimize startup outcomes.</a:t>
            </a:r>
          </a:p>
          <a:p>
            <a:pPr>
              <a:lnSpc>
                <a:spcPct val="150000"/>
              </a:lnSpc>
            </a:pPr>
            <a:r>
              <a:rPr b="1" dirty="0"/>
              <a:t>Determining Startup Success Factors: </a:t>
            </a:r>
            <a:endParaRPr lang="en-US" b="1" dirty="0"/>
          </a:p>
          <a:p>
            <a:pPr marL="0" indent="0">
              <a:lnSpc>
                <a:spcPct val="150000"/>
              </a:lnSpc>
              <a:buNone/>
            </a:pPr>
            <a:r>
              <a:rPr dirty="0"/>
              <a:t>Statistical techniques uncover critical determinants like market conditions, industry dynamics, and management practices, offering evidence-based guidance for entrepreneurs, investors, and policymakers.</a:t>
            </a:r>
          </a:p>
        </p:txBody>
      </p:sp>
      <p:pic>
        <p:nvPicPr>
          <p:cNvPr id="1028" name="Picture 4" descr="How to use Data Analysis for Marketing In Startups">
            <a:extLst>
              <a:ext uri="{FF2B5EF4-FFF2-40B4-BE49-F238E27FC236}">
                <a16:creationId xmlns:a16="http://schemas.microsoft.com/office/drawing/2014/main" id="{43343A6D-03CC-1267-3540-E5559EE76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4119" y="1398365"/>
            <a:ext cx="3369547" cy="3083883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DFED81-8B96-BA06-3DFB-CC04BA864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7212">
                <a:srgbClr val="E1EDC6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4" name="Flowchart: Terminator 3">
            <a:extLst>
              <a:ext uri="{FF2B5EF4-FFF2-40B4-BE49-F238E27FC236}">
                <a16:creationId xmlns:a16="http://schemas.microsoft.com/office/drawing/2014/main" id="{11598BB8-69E7-9983-C358-16749CE8FD52}"/>
              </a:ext>
            </a:extLst>
          </p:cNvPr>
          <p:cNvSpPr/>
          <p:nvPr/>
        </p:nvSpPr>
        <p:spPr>
          <a:xfrm>
            <a:off x="8034760" y="5845215"/>
            <a:ext cx="4074288" cy="902825"/>
          </a:xfrm>
          <a:prstGeom prst="flowChartTerminator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50" normalizeH="0" baseline="0" noProof="0" dirty="0">
                <a:ln w="0"/>
                <a:solidFill>
                  <a:prstClr val="black">
                    <a:lumMod val="75000"/>
                    <a:lumOff val="25000"/>
                  </a:prst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uLnTx/>
                <a:uFillTx/>
                <a:latin typeface="Rockwell" panose="02060603020205020403"/>
                <a:ea typeface="+mn-ea"/>
                <a:cs typeface="+mn-cs"/>
              </a:rPr>
              <a:t>AAKRITI SEMWAL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50" normalizeH="0" baseline="0" noProof="0" dirty="0">
                <a:ln w="0"/>
                <a:solidFill>
                  <a:prstClr val="black">
                    <a:lumMod val="75000"/>
                    <a:lumOff val="25000"/>
                  </a:prst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uLnTx/>
                <a:uFillTx/>
                <a:latin typeface="Rockwell" panose="02060603020205020403"/>
                <a:ea typeface="+mn-ea"/>
                <a:cs typeface="+mn-cs"/>
              </a:rPr>
              <a:t>VIJAYVEER SINGH RANA</a:t>
            </a:r>
          </a:p>
        </p:txBody>
      </p:sp>
    </p:spTree>
    <p:extLst>
      <p:ext uri="{BB962C8B-B14F-4D97-AF65-F5344CB8AC3E}">
        <p14:creationId xmlns:p14="http://schemas.microsoft.com/office/powerpoint/2010/main" val="91814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4909" y="142568"/>
            <a:ext cx="7729728" cy="1188720"/>
          </a:xfrm>
          <a:gradFill>
            <a:gsLst>
              <a:gs pos="0">
                <a:srgbClr val="92D050">
                  <a:alpha val="99000"/>
                </a:srgbClr>
              </a:gs>
              <a:gs pos="74000">
                <a:schemeClr val="accent4">
                  <a:lumMod val="45000"/>
                  <a:lumOff val="55000"/>
                </a:schemeClr>
              </a:gs>
              <a:gs pos="24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/>
          <a:p>
            <a:r>
              <a:rPr b="1" dirty="0">
                <a:latin typeface="Algerian" panose="04020705040A02060702" pitchFamily="82" charset="0"/>
              </a:rP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1763" y="1577017"/>
            <a:ext cx="10646229" cy="4858497"/>
          </a:xfrm>
          <a:gradFill>
            <a:gsLst>
              <a:gs pos="0">
                <a:srgbClr val="92D050">
                  <a:alpha val="99000"/>
                </a:srgbClr>
              </a:gs>
              <a:gs pos="74000">
                <a:schemeClr val="accent4">
                  <a:lumMod val="45000"/>
                  <a:lumOff val="55000"/>
                </a:schemeClr>
              </a:gs>
              <a:gs pos="24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/>
              <a:t>1. Data</a:t>
            </a:r>
            <a:r>
              <a:rPr sz="2000" b="1" dirty="0"/>
              <a:t> Sources and Collection:</a:t>
            </a:r>
            <a:endParaRPr lang="en-US" sz="2000" b="1" dirty="0"/>
          </a:p>
          <a:p>
            <a:r>
              <a:rPr sz="2000" dirty="0"/>
              <a:t>Diverse startup data collected from reputable sources like Kaggle. </a:t>
            </a:r>
            <a:endParaRPr lang="en-US" sz="2000" dirty="0"/>
          </a:p>
          <a:p>
            <a:r>
              <a:rPr sz="2000" dirty="0"/>
              <a:t>Dataset 'CAX_Startup_Data.csv' with 472 companies, 116 attribute</a:t>
            </a:r>
            <a:r>
              <a:rPr lang="en-IN" sz="2000" dirty="0"/>
              <a:t>s</a:t>
            </a:r>
            <a:r>
              <a:rPr sz="2000" dirty="0"/>
              <a:t> cleaned for errors, outliers, and missing values.</a:t>
            </a:r>
            <a:endParaRPr lang="en-IN" sz="2000" dirty="0"/>
          </a:p>
          <a:p>
            <a:pPr marL="0" indent="0">
              <a:buNone/>
            </a:pPr>
            <a:r>
              <a:rPr lang="en-IN" sz="2000" b="1" dirty="0"/>
              <a:t>2. </a:t>
            </a:r>
            <a:r>
              <a:rPr sz="2000" b="1" dirty="0"/>
              <a:t>Measures of Central Tendency and Dispersion: </a:t>
            </a:r>
            <a:endParaRPr lang="en-US" sz="2000" b="1" dirty="0"/>
          </a:p>
          <a:p>
            <a:r>
              <a:rPr lang="en-IN" sz="2000" dirty="0"/>
              <a:t> </a:t>
            </a:r>
            <a:r>
              <a:rPr sz="2000" dirty="0"/>
              <a:t>Calculated mean, median, mode, standard deviation, variance to understand data characteristics.</a:t>
            </a:r>
            <a:endParaRPr lang="en-US" sz="2000" dirty="0"/>
          </a:p>
          <a:p>
            <a:pPr marL="0" indent="0">
              <a:buNone/>
            </a:pPr>
            <a:r>
              <a:rPr lang="en-IN" sz="2000" b="1" dirty="0"/>
              <a:t>3. Cluster Analysis: </a:t>
            </a:r>
            <a:r>
              <a:rPr lang="en-IN" sz="2000" dirty="0"/>
              <a:t>To </a:t>
            </a:r>
            <a:r>
              <a:rPr lang="en-US" sz="2000" dirty="0"/>
              <a:t>identify natural groupings or clusters within a dataset based on similarity.</a:t>
            </a:r>
            <a:endParaRPr sz="2000" dirty="0"/>
          </a:p>
          <a:p>
            <a:pPr marL="0" indent="0">
              <a:buNone/>
            </a:pPr>
            <a:r>
              <a:rPr lang="en-IN" sz="2000" b="1" dirty="0"/>
              <a:t>4. </a:t>
            </a:r>
            <a:r>
              <a:rPr sz="2000" b="1" dirty="0"/>
              <a:t>Data Visualization Techniques: </a:t>
            </a:r>
            <a:endParaRPr lang="en-US" sz="2000" b="1" dirty="0"/>
          </a:p>
          <a:p>
            <a:r>
              <a:rPr sz="2000" dirty="0"/>
              <a:t>Utilized histograms, box plots, scatter plots for visually summarizing data patterns. </a:t>
            </a:r>
            <a:endParaRPr lang="en-US" sz="2000" dirty="0"/>
          </a:p>
          <a:p>
            <a:pPr marL="0" indent="0">
              <a:buNone/>
            </a:pPr>
            <a:r>
              <a:rPr lang="en-IN" sz="2000" b="1" dirty="0"/>
              <a:t>5. Machine Learning Techniques:</a:t>
            </a:r>
          </a:p>
          <a:p>
            <a:r>
              <a:rPr lang="en-IN" sz="2000" dirty="0"/>
              <a:t>Logistic Regression, Decision Tree and Random forest </a:t>
            </a:r>
            <a:r>
              <a:rPr lang="en-US" sz="2000" dirty="0"/>
              <a:t>to predict the success metric of the startups.</a:t>
            </a:r>
            <a:endParaRPr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E807D5-4362-A6D0-283E-9406C0D83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931" y="186209"/>
            <a:ext cx="7669763" cy="10174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9E0DA1-BAA0-4751-28FC-CA49D4649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75" y="1740840"/>
            <a:ext cx="8593282" cy="2857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AD6568-6246-F7AF-B593-A4259986ACBB}"/>
              </a:ext>
            </a:extLst>
          </p:cNvPr>
          <p:cNvSpPr txBox="1"/>
          <p:nvPr/>
        </p:nvSpPr>
        <p:spPr>
          <a:xfrm>
            <a:off x="207475" y="1094509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Our dataset is in 472 rows and 116 columns 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00C2AF-21DA-301D-DC39-986438569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475" y="4319587"/>
            <a:ext cx="8593282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3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D4E250-3755-B1E0-BCB9-1130AA20B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75" y="860280"/>
            <a:ext cx="7343775" cy="513743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363E70-C187-8633-C856-2EA9027DC97C}"/>
              </a:ext>
            </a:extLst>
          </p:cNvPr>
          <p:cNvSpPr txBox="1"/>
          <p:nvPr/>
        </p:nvSpPr>
        <p:spPr>
          <a:xfrm>
            <a:off x="8104908" y="993713"/>
            <a:ext cx="3408219" cy="46534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Rockwell" panose="02060603020205020403" pitchFamily="18" charset="0"/>
              </a:rPr>
              <a:t>It is concluded from the bar chart that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Rockwell" panose="02060603020205020403" pitchFamily="18" charset="0"/>
              </a:rPr>
              <a:t> 64.62% companies or startups have succeeded and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Rockwell" panose="02060603020205020403" pitchFamily="18" charset="0"/>
              </a:rPr>
              <a:t>35.38% companies or startups have failed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Rockwell" panose="02060603020205020403" pitchFamily="18" charset="0"/>
              </a:rPr>
              <a:t>we need to further analyze why a startup fails or succeeds.</a:t>
            </a:r>
          </a:p>
        </p:txBody>
      </p:sp>
    </p:spTree>
    <p:extLst>
      <p:ext uri="{BB962C8B-B14F-4D97-AF65-F5344CB8AC3E}">
        <p14:creationId xmlns:p14="http://schemas.microsoft.com/office/powerpoint/2010/main" val="2504400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>
                <a:alpha val="99000"/>
              </a:srgbClr>
            </a:gs>
            <a:gs pos="74000">
              <a:schemeClr val="accent4">
                <a:lumMod val="45000"/>
                <a:lumOff val="55000"/>
              </a:schemeClr>
            </a:gs>
            <a:gs pos="24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BE2132-95B9-4D4D-63D9-FB2919E2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77" y="330777"/>
            <a:ext cx="7610042" cy="5676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5DC6B4-D3BC-8CF3-5AE3-FF3EA17C586F}"/>
              </a:ext>
            </a:extLst>
          </p:cNvPr>
          <p:cNvSpPr txBox="1"/>
          <p:nvPr/>
        </p:nvSpPr>
        <p:spPr>
          <a:xfrm>
            <a:off x="7897091" y="249381"/>
            <a:ext cx="405245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Highest number of companies were found in the year 2010 followed by year 2012 and 2011. </a:t>
            </a:r>
          </a:p>
          <a:p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 Average number of companies were founded in years 2009, 2007,2005,2008,2013.</a:t>
            </a:r>
          </a:p>
          <a:p>
            <a:endParaRPr lang="en-US" dirty="0"/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dirty="0"/>
              <a:t> The highest success rate of companies is in the year 2012 which is about 93.15%, i.e., near about 93% of startups founded in year 2012 were successful followed by year 2010 with 78.94% and year 2011 with success rate of 78.57% .</a:t>
            </a:r>
          </a:p>
          <a:p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The highest failure rate of companies is in the year 2006 which is about 71.42%, i.e. near about 71% of startups founded in year 2006 failed followed by year 2005 with 47.82% and year 2007 with failure rate of 47.61% 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7063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87B7EBA-466E-157B-8263-0353418CA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022" y="393988"/>
            <a:ext cx="5943600" cy="41338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FC473D9-2CA7-D5C6-4985-DDFE16625D80}"/>
              </a:ext>
            </a:extLst>
          </p:cNvPr>
          <p:cNvSpPr txBox="1"/>
          <p:nvPr/>
        </p:nvSpPr>
        <p:spPr>
          <a:xfrm>
            <a:off x="3095095" y="4698704"/>
            <a:ext cx="573924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dirty="0"/>
              <a:t>Bar chart </a:t>
            </a:r>
          </a:p>
          <a:p>
            <a:r>
              <a:rPr lang="en-US" dirty="0"/>
              <a:t>o The age of the companies which have age less than 5 years are more successful. </a:t>
            </a:r>
          </a:p>
        </p:txBody>
      </p:sp>
    </p:spTree>
    <p:extLst>
      <p:ext uri="{BB962C8B-B14F-4D97-AF65-F5344CB8AC3E}">
        <p14:creationId xmlns:p14="http://schemas.microsoft.com/office/powerpoint/2010/main" val="210529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581</TotalTime>
  <Words>3294</Words>
  <Application>Microsoft Office PowerPoint</Application>
  <PresentationFormat>Widescreen</PresentationFormat>
  <Paragraphs>353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53" baseType="lpstr">
      <vt:lpstr>Algerian</vt:lpstr>
      <vt:lpstr>Aptos</vt:lpstr>
      <vt:lpstr>Arial</vt:lpstr>
      <vt:lpstr>Bookman Old Style</vt:lpstr>
      <vt:lpstr>Calibri</vt:lpstr>
      <vt:lpstr>Consolas</vt:lpstr>
      <vt:lpstr>Courier New</vt:lpstr>
      <vt:lpstr>Gill Sans MT</vt:lpstr>
      <vt:lpstr>Rockwell</vt:lpstr>
      <vt:lpstr>Times New Roman</vt:lpstr>
      <vt:lpstr>Wingdings</vt:lpstr>
      <vt:lpstr>Parcel</vt:lpstr>
      <vt:lpstr>Damask</vt:lpstr>
      <vt:lpstr>Analytical study oF startups</vt:lpstr>
      <vt:lpstr>Background on Startups</vt:lpstr>
      <vt:lpstr>Research Questions and Objectives</vt:lpstr>
      <vt:lpstr>Review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Visualization and conclusion</vt:lpstr>
      <vt:lpstr>PowerPoint Presentation</vt:lpstr>
      <vt:lpstr>PowerPoint Presentation</vt:lpstr>
      <vt:lpstr>Recommendations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Logistic Regression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Oscar Annen</dc:creator>
  <cp:lastModifiedBy>Rohit Kumar</cp:lastModifiedBy>
  <cp:revision>23</cp:revision>
  <dcterms:created xsi:type="dcterms:W3CDTF">2024-04-27T16:51:11Z</dcterms:created>
  <dcterms:modified xsi:type="dcterms:W3CDTF">2024-08-29T15:58:57Z</dcterms:modified>
</cp:coreProperties>
</file>

<file path=docProps/thumbnail.jpeg>
</file>